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8" r:id="rId2"/>
    <p:sldId id="262" r:id="rId3"/>
    <p:sldId id="263" r:id="rId4"/>
    <p:sldId id="264" r:id="rId5"/>
    <p:sldId id="265" r:id="rId6"/>
    <p:sldId id="266" r:id="rId7"/>
    <p:sldId id="267" r:id="rId8"/>
    <p:sldId id="268" r:id="rId9"/>
    <p:sldId id="269" r:id="rId10"/>
    <p:sldId id="271" r:id="rId11"/>
    <p:sldId id="270" r:id="rId12"/>
    <p:sldId id="272" r:id="rId13"/>
    <p:sldId id="273" r:id="rId14"/>
    <p:sldId id="274" r:id="rId15"/>
    <p:sldId id="275" r:id="rId16"/>
    <p:sldId id="276" r:id="rId17"/>
    <p:sldId id="277" r:id="rId18"/>
    <p:sldId id="259" r:id="rId19"/>
    <p:sldId id="258" r:id="rId20"/>
    <p:sldId id="256" r:id="rId21"/>
    <p:sldId id="257" r:id="rId22"/>
    <p:sldId id="260" r:id="rId23"/>
    <p:sldId id="261"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1" autoAdjust="0"/>
    <p:restoredTop sz="94719"/>
  </p:normalViewPr>
  <p:slideViewPr>
    <p:cSldViewPr snapToGrid="0">
      <p:cViewPr varScale="1">
        <p:scale>
          <a:sx n="112" d="100"/>
          <a:sy n="112" d="100"/>
        </p:scale>
        <p:origin x="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91CDE-F1F9-908D-1E50-2911595A2A6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6C7EB28B-5C57-6BAA-7191-CBD35F2FE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76D09D3C-9963-C0A4-1F0B-9FEC5100E480}"/>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7E86C680-403A-AF27-F084-AABA136A11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F8811AF-76CA-B078-C692-419C98A927B4}"/>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301873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53AD38-B336-14E1-AA7B-7A69AAAA83E9}"/>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69DBB4BA-D2DC-623F-3875-7D5FAC12D0B3}"/>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A0C41668-0875-C3E0-F6FD-28E3E237F23F}"/>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61565E7C-D0A9-0B57-41EC-46C7A55F150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9A9A6D-9296-3B9A-46A5-7C3374B3A95B}"/>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307585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D5EA6C-E9ED-04D8-68BA-2432BAA6D68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B75A441D-BF8A-9B3C-4F9F-E851934EA12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B8A397DD-B29C-CEAA-8472-BE2E45C4FA51}"/>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43656104-88FE-95F5-9294-BBF2DD21A25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A178CF0-6B56-F431-07A2-4FC30369687E}"/>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15915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9C655-4826-EDB6-E447-D05CD7207273}"/>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53F8B683-312D-C63C-C990-B68D1A0B71F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0D9E00DF-9883-31E4-DFDE-B405273ACFBC}"/>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9EB30F4C-CC79-75FE-C239-D64642C91E3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A1211DA-BA5F-F9F9-EA0C-6B50DBB0030E}"/>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336239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3DE14-6871-15F1-843D-D04CF4F0757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20D2E646-DD06-1142-3E1B-1987D05E9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B63817D-EE4C-176F-6EB5-99812879A479}"/>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9535D86E-E6D3-9793-9485-4AA78834687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0AA5C84-0479-2E44-5E0A-BC79DA0C6810}"/>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59208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D585F-6CAE-42A8-6C06-9C0CA84D011D}"/>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5124AA5-57D1-143E-184B-CAD106BE799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A5489C9D-5611-9E62-8B6D-93FF896EEE5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F79F42C5-8ECC-424E-4641-0A5FE88EACCA}"/>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6" name="Marcador de pie de página 5">
            <a:extLst>
              <a:ext uri="{FF2B5EF4-FFF2-40B4-BE49-F238E27FC236}">
                <a16:creationId xmlns:a16="http://schemas.microsoft.com/office/drawing/2014/main" id="{4074B0C4-3C17-43DC-1757-77050B38CC6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1234D1E-133A-7FC0-572F-8FB72FF6215D}"/>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304601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D76D9-777A-CD76-1157-BAE2088DCBC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9324DC92-7702-0A41-DD0A-00DBD1C6B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75798F5-37FB-D6B7-822B-71DC9A15C165}"/>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FBB09960-7978-435B-7F16-19EE242B3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B11B829-336B-93E8-17CB-DCF62A30D526}"/>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8DF90AD6-F222-3106-FABD-7E91BBB2E9DC}"/>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8" name="Marcador de pie de página 7">
            <a:extLst>
              <a:ext uri="{FF2B5EF4-FFF2-40B4-BE49-F238E27FC236}">
                <a16:creationId xmlns:a16="http://schemas.microsoft.com/office/drawing/2014/main" id="{A367EED6-95A7-2A82-2ABC-D91BCDC89B5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7757739-E2A0-0074-B28C-A2648B320719}"/>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18927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132FB-5E80-B645-3346-0CF471EE22C1}"/>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E9E4A1FA-7CB5-E532-EA0F-D1466B843CFA}"/>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4" name="Marcador de pie de página 3">
            <a:extLst>
              <a:ext uri="{FF2B5EF4-FFF2-40B4-BE49-F238E27FC236}">
                <a16:creationId xmlns:a16="http://schemas.microsoft.com/office/drawing/2014/main" id="{0748668C-7FC9-4A4B-5E4C-DF9B7266049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68C7B60-0D0E-A124-BF4D-AD9FD8A1F8FE}"/>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248660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330F22-45E3-E5C6-6795-A90E546E7F61}"/>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3" name="Marcador de pie de página 2">
            <a:extLst>
              <a:ext uri="{FF2B5EF4-FFF2-40B4-BE49-F238E27FC236}">
                <a16:creationId xmlns:a16="http://schemas.microsoft.com/office/drawing/2014/main" id="{DE50490D-E036-7211-3DF2-257E291BEC2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303F852-0AB1-E677-1F7E-448CA5BEEB59}"/>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105584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FB91C-FE33-2551-4E95-08BD45A8538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8A2CC387-D658-F9C3-DCAB-90152B5C8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5768E94C-7FC1-1CA5-0C6A-C356FF8EC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3B51805-52F1-775E-7A5D-1F2BDA204CB9}"/>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6" name="Marcador de pie de página 5">
            <a:extLst>
              <a:ext uri="{FF2B5EF4-FFF2-40B4-BE49-F238E27FC236}">
                <a16:creationId xmlns:a16="http://schemas.microsoft.com/office/drawing/2014/main" id="{D931DC23-5A5A-9B7F-7A2D-A441E08BE38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C740DD-3C2D-2724-F286-58108097C424}"/>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421448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4BEC4-F0F8-DFBB-EA7C-B37D965E68B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E53D36B6-650C-CC9D-5978-2BE1656D0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6BCA9BC2-0785-2832-52F6-9660F6F10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F236D98-4E4C-4761-4935-78A169348446}"/>
              </a:ext>
            </a:extLst>
          </p:cNvPr>
          <p:cNvSpPr>
            <a:spLocks noGrp="1"/>
          </p:cNvSpPr>
          <p:nvPr>
            <p:ph type="dt" sz="half" idx="10"/>
          </p:nvPr>
        </p:nvSpPr>
        <p:spPr/>
        <p:txBody>
          <a:bodyPr/>
          <a:lstStyle/>
          <a:p>
            <a:fld id="{902EF18C-80A7-4616-ACD2-5FB0DAF8B506}" type="datetimeFigureOut">
              <a:rPr lang="es-CL" smtClean="0"/>
              <a:t>19-06-26</a:t>
            </a:fld>
            <a:endParaRPr lang="es-CL"/>
          </a:p>
        </p:txBody>
      </p:sp>
      <p:sp>
        <p:nvSpPr>
          <p:cNvPr id="6" name="Marcador de pie de página 5">
            <a:extLst>
              <a:ext uri="{FF2B5EF4-FFF2-40B4-BE49-F238E27FC236}">
                <a16:creationId xmlns:a16="http://schemas.microsoft.com/office/drawing/2014/main" id="{565BCD38-B66A-FC99-CAB0-75BBEE94B23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29F9DD01-6E11-34C7-636C-F3C7138ACA44}"/>
              </a:ext>
            </a:extLst>
          </p:cNvPr>
          <p:cNvSpPr>
            <a:spLocks noGrp="1"/>
          </p:cNvSpPr>
          <p:nvPr>
            <p:ph type="sldNum" sz="quarter" idx="12"/>
          </p:nvPr>
        </p:nvSpPr>
        <p:spPr/>
        <p:txBody>
          <a:bodyPr/>
          <a:lstStyle/>
          <a:p>
            <a:fld id="{ABBC303D-29D0-428C-883E-B4511DD93442}" type="slidenum">
              <a:rPr lang="es-CL" smtClean="0"/>
              <a:t>‹Nº›</a:t>
            </a:fld>
            <a:endParaRPr lang="es-CL"/>
          </a:p>
        </p:txBody>
      </p:sp>
    </p:spTree>
    <p:extLst>
      <p:ext uri="{BB962C8B-B14F-4D97-AF65-F5344CB8AC3E}">
        <p14:creationId xmlns:p14="http://schemas.microsoft.com/office/powerpoint/2010/main" val="32435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A6485B-D02E-0722-924C-A648BB5F9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504AA3CC-46AE-A86E-5EB1-2C8419954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85579385-6583-E0FF-C6FB-7245FD6AD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2EF18C-80A7-4616-ACD2-5FB0DAF8B506}" type="datetimeFigureOut">
              <a:rPr lang="es-CL" smtClean="0"/>
              <a:t>19-06-26</a:t>
            </a:fld>
            <a:endParaRPr lang="es-CL"/>
          </a:p>
        </p:txBody>
      </p:sp>
      <p:sp>
        <p:nvSpPr>
          <p:cNvPr id="5" name="Marcador de pie de página 4">
            <a:extLst>
              <a:ext uri="{FF2B5EF4-FFF2-40B4-BE49-F238E27FC236}">
                <a16:creationId xmlns:a16="http://schemas.microsoft.com/office/drawing/2014/main" id="{37B77E6A-622F-4CC5-DDB2-A7AB64FF6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832B9053-1A54-E294-F9ED-8F624A2DF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BC303D-29D0-428C-883E-B4511DD93442}" type="slidenum">
              <a:rPr lang="es-CL" smtClean="0"/>
              <a:t>‹Nº›</a:t>
            </a:fld>
            <a:endParaRPr lang="es-CL"/>
          </a:p>
        </p:txBody>
      </p:sp>
    </p:spTree>
    <p:extLst>
      <p:ext uri="{BB962C8B-B14F-4D97-AF65-F5344CB8AC3E}">
        <p14:creationId xmlns:p14="http://schemas.microsoft.com/office/powerpoint/2010/main" val="856106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ciencedirect.com/topics/agricultural-and-biological-sciences/decision-mak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3197DD6-1B6E-CE6E-4415-4BAEB2C2C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779609"/>
            <a:ext cx="10905066" cy="3298782"/>
          </a:xfrm>
          <a:prstGeom prst="rect">
            <a:avLst/>
          </a:prstGeom>
        </p:spPr>
      </p:pic>
    </p:spTree>
    <p:extLst>
      <p:ext uri="{BB962C8B-B14F-4D97-AF65-F5344CB8AC3E}">
        <p14:creationId xmlns:p14="http://schemas.microsoft.com/office/powerpoint/2010/main" val="7736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16494-B86A-A6AC-BDDF-31E17ECB3F45}"/>
              </a:ext>
            </a:extLst>
          </p:cNvPr>
          <p:cNvSpPr>
            <a:spLocks noGrp="1"/>
          </p:cNvSpPr>
          <p:nvPr>
            <p:ph type="title"/>
          </p:nvPr>
        </p:nvSpPr>
        <p:spPr/>
        <p:txBody>
          <a:bodyPr>
            <a:normAutofit/>
          </a:bodyPr>
          <a:lstStyle/>
          <a:p>
            <a:pPr>
              <a:spcAft>
                <a:spcPts val="1000"/>
              </a:spcAft>
            </a:pPr>
            <a:r>
              <a:rPr lang="es-CL" sz="4400" u="sng" dirty="0">
                <a:solidFill>
                  <a:srgbClr val="1F1F1F"/>
                </a:solidFill>
                <a:effectLst/>
                <a:latin typeface="Calibri" panose="020F0502020204030204" pitchFamily="34" charset="0"/>
                <a:ea typeface="Dotum" panose="020B0600000101010101" pitchFamily="34" charset="-127"/>
              </a:rPr>
              <a:t>Gestión de la cadena de suministro de sangre</a:t>
            </a:r>
            <a:br>
              <a:rPr lang="es-CL" sz="4400" dirty="0">
                <a:effectLst/>
                <a:latin typeface="Calibri" panose="020F0502020204030204" pitchFamily="34" charset="0"/>
                <a:ea typeface="Dotum" panose="020B0600000101010101" pitchFamily="34" charset="-127"/>
              </a:rPr>
            </a:br>
            <a:endParaRPr lang="es-CL" dirty="0"/>
          </a:p>
        </p:txBody>
      </p:sp>
      <p:sp>
        <p:nvSpPr>
          <p:cNvPr id="3" name="Marcador de contenido 2">
            <a:extLst>
              <a:ext uri="{FF2B5EF4-FFF2-40B4-BE49-F238E27FC236}">
                <a16:creationId xmlns:a16="http://schemas.microsoft.com/office/drawing/2014/main" id="{DAE3F51A-F457-08E2-B241-29C314C3094B}"/>
              </a:ext>
            </a:extLst>
          </p:cNvPr>
          <p:cNvSpPr>
            <a:spLocks noGrp="1"/>
          </p:cNvSpPr>
          <p:nvPr>
            <p:ph idx="1"/>
          </p:nvPr>
        </p:nvSpPr>
        <p:spPr>
          <a:xfrm>
            <a:off x="838200" y="1434353"/>
            <a:ext cx="10515600" cy="4742610"/>
          </a:xfrm>
        </p:spPr>
        <p:txBody>
          <a:bodyPr>
            <a:normAutofit lnSpcReduction="10000"/>
          </a:bodyPr>
          <a:lstStyle/>
          <a:p>
            <a:r>
              <a:rPr lang="es-CL" dirty="0"/>
              <a:t>Existen diversas dificultades en la gestión de la cadena de suministro de sangre que se clasifican en tres dimensiones según el nivel de planificación: estratégicas, tácticas y operativas:  </a:t>
            </a:r>
          </a:p>
          <a:p>
            <a:pPr lvl="1"/>
            <a:r>
              <a:rPr lang="es-CL" dirty="0"/>
              <a:t>Diseño de la red, </a:t>
            </a:r>
          </a:p>
          <a:p>
            <a:pPr lvl="1"/>
            <a:r>
              <a:rPr lang="es-CL" dirty="0"/>
              <a:t>Planificación de la recolección, </a:t>
            </a:r>
          </a:p>
          <a:p>
            <a:pPr lvl="1"/>
            <a:r>
              <a:rPr lang="es-CL" dirty="0"/>
              <a:t>Planificación de la producción, </a:t>
            </a:r>
          </a:p>
          <a:p>
            <a:pPr lvl="1"/>
            <a:r>
              <a:rPr lang="es-CL" dirty="0"/>
              <a:t>Planificación de la distribución y </a:t>
            </a:r>
          </a:p>
          <a:p>
            <a:pPr lvl="1"/>
            <a:r>
              <a:rPr lang="es-CL" b="1" dirty="0"/>
              <a:t>Gestión de inventarios. </a:t>
            </a:r>
          </a:p>
          <a:p>
            <a:pPr lvl="1"/>
            <a:r>
              <a:rPr lang="es-CL" dirty="0"/>
              <a:t>Programación de la recolección</a:t>
            </a:r>
          </a:p>
          <a:p>
            <a:pPr lvl="1"/>
            <a:r>
              <a:rPr lang="es-CL" dirty="0"/>
              <a:t>Programación de la producción</a:t>
            </a:r>
          </a:p>
          <a:p>
            <a:pPr lvl="1"/>
            <a:r>
              <a:rPr lang="es-CL" dirty="0"/>
              <a:t>Programación del transporte</a:t>
            </a:r>
          </a:p>
          <a:p>
            <a:pPr lvl="1"/>
            <a:r>
              <a:rPr lang="es-CL" dirty="0"/>
              <a:t>Satisfacción de la demanda</a:t>
            </a:r>
          </a:p>
          <a:p>
            <a:endParaRPr lang="es-CL" dirty="0"/>
          </a:p>
        </p:txBody>
      </p:sp>
    </p:spTree>
    <p:extLst>
      <p:ext uri="{BB962C8B-B14F-4D97-AF65-F5344CB8AC3E}">
        <p14:creationId xmlns:p14="http://schemas.microsoft.com/office/powerpoint/2010/main" val="239965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3F5B8-9F01-6FB6-618D-263583D15EBD}"/>
              </a:ext>
            </a:extLst>
          </p:cNvPr>
          <p:cNvSpPr>
            <a:spLocks noGrp="1"/>
          </p:cNvSpPr>
          <p:nvPr>
            <p:ph type="title"/>
          </p:nvPr>
        </p:nvSpPr>
        <p:spPr/>
        <p:txBody>
          <a:bodyPr/>
          <a:lstStyle/>
          <a:p>
            <a:endParaRPr lang="es-CL"/>
          </a:p>
        </p:txBody>
      </p:sp>
      <p:pic>
        <p:nvPicPr>
          <p:cNvPr id="5" name="Marcador de contenido 4">
            <a:extLst>
              <a:ext uri="{FF2B5EF4-FFF2-40B4-BE49-F238E27FC236}">
                <a16:creationId xmlns:a16="http://schemas.microsoft.com/office/drawing/2014/main" id="{803CDEDD-31DD-1DE4-7FA6-7542A3E04E2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318" y="519953"/>
            <a:ext cx="10847294" cy="5972922"/>
          </a:xfrm>
          <a:prstGeom prst="rect">
            <a:avLst/>
          </a:prstGeom>
          <a:noFill/>
          <a:ln>
            <a:noFill/>
          </a:ln>
        </p:spPr>
      </p:pic>
    </p:spTree>
    <p:extLst>
      <p:ext uri="{BB962C8B-B14F-4D97-AF65-F5344CB8AC3E}">
        <p14:creationId xmlns:p14="http://schemas.microsoft.com/office/powerpoint/2010/main" val="125645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815C5-61D0-ED57-7F25-F7E28174E532}"/>
              </a:ext>
            </a:extLst>
          </p:cNvPr>
          <p:cNvSpPr>
            <a:spLocks noGrp="1"/>
          </p:cNvSpPr>
          <p:nvPr>
            <p:ph type="title"/>
          </p:nvPr>
        </p:nvSpPr>
        <p:spPr>
          <a:xfrm>
            <a:off x="838200" y="537882"/>
            <a:ext cx="10515600" cy="1152806"/>
          </a:xfrm>
        </p:spPr>
        <p:txBody>
          <a:bodyPr>
            <a:noAutofit/>
          </a:bodyPr>
          <a:lstStyle/>
          <a:p>
            <a:pPr marR="3810">
              <a:lnSpc>
                <a:spcPts val="2900"/>
              </a:lnSpc>
              <a:spcAft>
                <a:spcPts val="1200"/>
              </a:spcAft>
            </a:pPr>
            <a:r>
              <a:rPr lang="es-CL" sz="2800" b="0" kern="0" spc="-100" dirty="0">
                <a:solidFill>
                  <a:srgbClr val="1E1E1E"/>
                </a:solidFill>
                <a:effectLst/>
                <a:latin typeface="Calibri" panose="020F0502020204030204" pitchFamily="34" charset="0"/>
                <a:ea typeface="HYGothic-Extra"/>
              </a:rPr>
              <a:t>CONCEPTOS BÁSICOS DE GESTIÓN DE  </a:t>
            </a:r>
            <a:br>
              <a:rPr lang="es-CL" sz="2800" b="0" kern="0" spc="-100" dirty="0">
                <a:solidFill>
                  <a:srgbClr val="1E1E1E"/>
                </a:solidFill>
                <a:effectLst/>
                <a:latin typeface="Calibri" panose="020F0502020204030204" pitchFamily="34" charset="0"/>
                <a:ea typeface="HYGothic-Extra"/>
              </a:rPr>
            </a:br>
            <a:r>
              <a:rPr lang="es-CL" sz="2800" b="0" kern="0" spc="-100" dirty="0">
                <a:solidFill>
                  <a:srgbClr val="1E1E1E"/>
                </a:solidFill>
                <a:effectLst/>
                <a:latin typeface="Calibri" panose="020F0502020204030204" pitchFamily="34" charset="0"/>
                <a:ea typeface="HYGothic-Extra"/>
              </a:rPr>
              <a:t> INVENTARIO DE COMPONENTES SANGUINEOS  </a:t>
            </a:r>
            <a:br>
              <a:rPr lang="es-CL" sz="2800" b="1" kern="0" spc="-100" dirty="0">
                <a:solidFill>
                  <a:srgbClr val="1E1E1E"/>
                </a:solidFill>
                <a:effectLst/>
                <a:latin typeface="Calibri" panose="020F0502020204030204" pitchFamily="34" charset="0"/>
                <a:ea typeface="HYGothic-Extra"/>
              </a:rPr>
            </a:br>
            <a:endParaRPr lang="es-CL" sz="2800" dirty="0"/>
          </a:p>
        </p:txBody>
      </p:sp>
      <p:sp>
        <p:nvSpPr>
          <p:cNvPr id="3" name="Marcador de contenido 2">
            <a:extLst>
              <a:ext uri="{FF2B5EF4-FFF2-40B4-BE49-F238E27FC236}">
                <a16:creationId xmlns:a16="http://schemas.microsoft.com/office/drawing/2014/main" id="{3D1E4DBD-C942-E494-617D-DD2F3E10AD4B}"/>
              </a:ext>
            </a:extLst>
          </p:cNvPr>
          <p:cNvSpPr>
            <a:spLocks noGrp="1"/>
          </p:cNvSpPr>
          <p:nvPr>
            <p:ph idx="1"/>
          </p:nvPr>
        </p:nvSpPr>
        <p:spPr/>
        <p:txBody>
          <a:bodyPr>
            <a:normAutofit/>
          </a:bodyPr>
          <a:lstStyle/>
          <a:p>
            <a:pPr>
              <a:spcAft>
                <a:spcPts val="1000"/>
              </a:spcAft>
              <a:buNone/>
            </a:pPr>
            <a:r>
              <a:rPr lang="es-CL" sz="2800" dirty="0">
                <a:effectLst/>
                <a:latin typeface="Calibri" panose="020F0502020204030204" pitchFamily="34" charset="0"/>
                <a:ea typeface="Dotum" panose="020B0600000101010101" pitchFamily="34" charset="-127"/>
              </a:rPr>
              <a:t>Una gestión adecuada de los componentes sanguíneos en un Centro de Sangre abasteciendo un área sanitaria o macro red de medicina transfusional debe asegurar:</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que todos los pacientes tengan los componentes disponibles en el momento que los necesitan; </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que la obtención de sangre se ajuste al consumo, lo que implica una adecuada programación de colectas y asegurar que el excedente desechado por caducidad sea el mínimo posible</a:t>
            </a:r>
          </a:p>
          <a:p>
            <a:endParaRPr lang="es-CL" dirty="0"/>
          </a:p>
        </p:txBody>
      </p:sp>
    </p:spTree>
    <p:extLst>
      <p:ext uri="{BB962C8B-B14F-4D97-AF65-F5344CB8AC3E}">
        <p14:creationId xmlns:p14="http://schemas.microsoft.com/office/powerpoint/2010/main" val="168949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985F64-7995-8D22-CAA8-923218DE6D94}"/>
              </a:ext>
            </a:extLst>
          </p:cNvPr>
          <p:cNvSpPr>
            <a:spLocks noGrp="1"/>
          </p:cNvSpPr>
          <p:nvPr>
            <p:ph idx="1"/>
          </p:nvPr>
        </p:nvSpPr>
        <p:spPr>
          <a:xfrm>
            <a:off x="838200" y="681318"/>
            <a:ext cx="10515600" cy="5495645"/>
          </a:xfrm>
        </p:spPr>
        <p:txBody>
          <a:bodyPr>
            <a:normAutofit fontScale="70000" lnSpcReduction="20000"/>
          </a:bodyPr>
          <a:lstStyle/>
          <a:p>
            <a:pPr>
              <a:spcAft>
                <a:spcPts val="1000"/>
              </a:spcAft>
              <a:buNone/>
            </a:pPr>
            <a:r>
              <a:rPr lang="es-CL" sz="3400" dirty="0">
                <a:effectLst/>
                <a:latin typeface="Calibri" panose="020F0502020204030204" pitchFamily="34" charset="0"/>
                <a:ea typeface="Dotum" panose="020B0600000101010101" pitchFamily="34" charset="-127"/>
              </a:rPr>
              <a:t>La correcta gestión de inventarios es un indicador de calidad ya que se derivan diversas consecuencias:</a:t>
            </a:r>
          </a:p>
          <a:p>
            <a:pPr>
              <a:spcAft>
                <a:spcPts val="1000"/>
              </a:spcAft>
              <a:buNone/>
            </a:pPr>
            <a:endParaRPr lang="es-CL" sz="3400" dirty="0">
              <a:effectLst/>
              <a:latin typeface="Calibri" panose="020F0502020204030204" pitchFamily="34" charset="0"/>
              <a:ea typeface="Dotum" panose="020B0600000101010101" pitchFamily="34" charset="-127"/>
            </a:endParaRPr>
          </a:p>
          <a:p>
            <a:pPr marL="342900" lvl="0" indent="-342900">
              <a:spcAft>
                <a:spcPts val="1000"/>
              </a:spcAft>
              <a:buFont typeface="Wingdings" panose="05000000000000000000" pitchFamily="2" charset="2"/>
              <a:buChar char=""/>
            </a:pPr>
            <a:r>
              <a:rPr lang="es-CL" sz="3400" dirty="0">
                <a:effectLst/>
                <a:latin typeface="Calibri" panose="020F0502020204030204" pitchFamily="34" charset="0"/>
                <a:ea typeface="Dotum" panose="020B0600000101010101" pitchFamily="34" charset="-127"/>
              </a:rPr>
              <a:t>Éticas al evitar desperdicio injustificado de sangre donada de un ser humano para otro ser humano </a:t>
            </a:r>
          </a:p>
          <a:p>
            <a:pPr marL="342900" lvl="0" indent="-342900">
              <a:spcAft>
                <a:spcPts val="1000"/>
              </a:spcAft>
              <a:buFont typeface="Wingdings" panose="05000000000000000000" pitchFamily="2" charset="2"/>
              <a:buChar char=""/>
            </a:pPr>
            <a:r>
              <a:rPr lang="es-CL" sz="3400" dirty="0">
                <a:effectLst/>
                <a:latin typeface="Calibri" panose="020F0502020204030204" pitchFamily="34" charset="0"/>
                <a:ea typeface="Dotum" panose="020B0600000101010101" pitchFamily="34" charset="-127"/>
              </a:rPr>
              <a:t>Sanitarias al utilizar componentes sanguíneos en condiciones lo mas semejante a los recién extraídos </a:t>
            </a:r>
          </a:p>
          <a:p>
            <a:pPr marL="342900" lvl="0" indent="-342900">
              <a:spcAft>
                <a:spcPts val="1000"/>
              </a:spcAft>
              <a:buFont typeface="Wingdings" panose="05000000000000000000" pitchFamily="2" charset="2"/>
              <a:buChar char=""/>
            </a:pPr>
            <a:r>
              <a:rPr lang="es-CL" sz="3400" dirty="0">
                <a:effectLst/>
                <a:latin typeface="Calibri" panose="020F0502020204030204" pitchFamily="34" charset="0"/>
                <a:ea typeface="Dotum" panose="020B0600000101010101" pitchFamily="34" charset="-127"/>
              </a:rPr>
              <a:t>Económicas al evitar consumos innecesarios de materiales y reactivos y no malgastar el tiempo tanto del donante como del personal que trabaja atendiendo donantes y preparando componentes que después serán desechados.  Un inventario muy elevado en un Centro de sangre implica que los hospitales recibirán componentes con una vida media reducida, lo que limita su manejo y distribución dentro del hospital y por consiguiente aumenta la caducidad.</a:t>
            </a:r>
          </a:p>
          <a:p>
            <a:pPr>
              <a:spcAft>
                <a:spcPts val="1000"/>
              </a:spcAft>
              <a:buNone/>
            </a:pPr>
            <a:r>
              <a:rPr lang="es-CL" sz="2800" dirty="0">
                <a:effectLst/>
                <a:latin typeface="Calibri" panose="020F0502020204030204" pitchFamily="34" charset="0"/>
                <a:ea typeface="Dotum" panose="020B0600000101010101" pitchFamily="34" charset="-127"/>
              </a:rPr>
              <a:t> </a:t>
            </a:r>
          </a:p>
          <a:p>
            <a:endParaRPr lang="es-CL" dirty="0"/>
          </a:p>
        </p:txBody>
      </p:sp>
    </p:spTree>
    <p:extLst>
      <p:ext uri="{BB962C8B-B14F-4D97-AF65-F5344CB8AC3E}">
        <p14:creationId xmlns:p14="http://schemas.microsoft.com/office/powerpoint/2010/main" val="392181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61A795-06F5-25C5-0549-EA5BCDAD9B8B}"/>
              </a:ext>
            </a:extLst>
          </p:cNvPr>
          <p:cNvSpPr>
            <a:spLocks noGrp="1"/>
          </p:cNvSpPr>
          <p:nvPr>
            <p:ph idx="1"/>
          </p:nvPr>
        </p:nvSpPr>
        <p:spPr>
          <a:xfrm>
            <a:off x="838200" y="875367"/>
            <a:ext cx="10515600" cy="5507504"/>
          </a:xfrm>
        </p:spPr>
        <p:txBody>
          <a:bodyPr>
            <a:normAutofit fontScale="92500" lnSpcReduction="20000"/>
          </a:bodyPr>
          <a:lstStyle/>
          <a:p>
            <a:pPr>
              <a:spcAft>
                <a:spcPts val="1000"/>
              </a:spcAft>
              <a:buNone/>
            </a:pPr>
            <a:r>
              <a:rPr lang="es-CL" sz="2800" dirty="0">
                <a:effectLst/>
                <a:latin typeface="Calibri" panose="020F0502020204030204" pitchFamily="34" charset="0"/>
                <a:ea typeface="Dotum" panose="020B0600000101010101" pitchFamily="34" charset="-127"/>
              </a:rPr>
              <a:t>La gestión debe considerar también las perdidas en la cadena de suministro por distintas razones, entre las más frecuentes:</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Elección de venas inadecuadas que llevan a una donación incompleta</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Falla en el sellado de tubuladuras</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Test microbiológicos de tamizaje repetidamente reactivo</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Perdidas por control de calidad</a:t>
            </a:r>
          </a:p>
          <a:p>
            <a:pPr>
              <a:spcAft>
                <a:spcPts val="1000"/>
              </a:spcAft>
              <a:buNone/>
            </a:pPr>
            <a:endParaRPr lang="es-CL" sz="2800" dirty="0">
              <a:effectLst/>
              <a:latin typeface="Calibri" panose="020F0502020204030204" pitchFamily="34" charset="0"/>
              <a:ea typeface="Dotum" panose="020B0600000101010101" pitchFamily="34" charset="-127"/>
            </a:endParaRPr>
          </a:p>
          <a:p>
            <a:pPr>
              <a:spcAft>
                <a:spcPts val="1000"/>
              </a:spcAft>
              <a:buNone/>
            </a:pPr>
            <a:r>
              <a:rPr lang="es-CL" sz="2800" dirty="0">
                <a:effectLst/>
                <a:latin typeface="Calibri" panose="020F0502020204030204" pitchFamily="34" charset="0"/>
                <a:ea typeface="Dotum" panose="020B0600000101010101" pitchFamily="34" charset="-127"/>
              </a:rPr>
              <a:t>Entre las razones de eliminación en los hospitales se incluyen</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las unidades de glóbulos rojos devueltas y que han permanecido por mas de media hora fuera de un refrigerador con temperatura controlada</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falla de los refrigeradores que almacenan componentes</a:t>
            </a:r>
          </a:p>
          <a:p>
            <a:endParaRPr lang="es-CL" dirty="0"/>
          </a:p>
        </p:txBody>
      </p:sp>
    </p:spTree>
    <p:extLst>
      <p:ext uri="{BB962C8B-B14F-4D97-AF65-F5344CB8AC3E}">
        <p14:creationId xmlns:p14="http://schemas.microsoft.com/office/powerpoint/2010/main" val="313836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26B41D-BF97-3DA1-0BD4-D93A8E17400C}"/>
              </a:ext>
            </a:extLst>
          </p:cNvPr>
          <p:cNvSpPr>
            <a:spLocks noGrp="1"/>
          </p:cNvSpPr>
          <p:nvPr>
            <p:ph idx="1"/>
          </p:nvPr>
        </p:nvSpPr>
        <p:spPr>
          <a:xfrm>
            <a:off x="251012" y="197224"/>
            <a:ext cx="11223812" cy="6042212"/>
          </a:xfrm>
        </p:spPr>
        <p:txBody>
          <a:bodyPr>
            <a:normAutofit/>
          </a:bodyPr>
          <a:lstStyle/>
          <a:p>
            <a:r>
              <a:rPr lang="es-CL" dirty="0"/>
              <a:t>Se puede considerar como reservas apropiadas las que cumplan con los siguientes requisitos:</a:t>
            </a:r>
          </a:p>
          <a:p>
            <a:endParaRPr lang="es-CL" dirty="0"/>
          </a:p>
          <a:p>
            <a:pPr lvl="1"/>
            <a:r>
              <a:rPr lang="es-CL" dirty="0"/>
              <a:t>En las UTT de los establecimientos hospitalarios.</a:t>
            </a:r>
          </a:p>
          <a:p>
            <a:pPr lvl="2"/>
            <a:r>
              <a:rPr lang="es-CL" dirty="0"/>
              <a:t>Reservas acordadas fueron atendidas en el 100% de los casos</a:t>
            </a:r>
          </a:p>
          <a:p>
            <a:pPr lvl="2"/>
            <a:r>
              <a:rPr lang="es-CL" dirty="0"/>
              <a:t>La necesidad de solicitar unidades de urgencia fue menor que el 3% de las unidades solicitadas</a:t>
            </a:r>
          </a:p>
          <a:p>
            <a:pPr lvl="2"/>
            <a:r>
              <a:rPr lang="es-CL" dirty="0"/>
              <a:t>La correlación entre unidades solicitadas y despachadas con respecto al grupo ABO y RH fue de 0.999</a:t>
            </a:r>
          </a:p>
          <a:p>
            <a:pPr lvl="2"/>
            <a:r>
              <a:rPr lang="es-CL" dirty="0"/>
              <a:t>Caducidad muy reducida</a:t>
            </a:r>
          </a:p>
          <a:p>
            <a:pPr lvl="2"/>
            <a:endParaRPr lang="es-CL" dirty="0"/>
          </a:p>
          <a:p>
            <a:pPr lvl="1"/>
            <a:r>
              <a:rPr lang="es-CL" dirty="0"/>
              <a:t>En los Centros de sangre</a:t>
            </a:r>
          </a:p>
          <a:p>
            <a:pPr lvl="2"/>
            <a:r>
              <a:rPr lang="es-CL" dirty="0"/>
              <a:t>Se logro satisfacer el 100% de las solicitudes de los establecimientos hospitalarios</a:t>
            </a:r>
          </a:p>
          <a:p>
            <a:pPr lvl="2"/>
            <a:r>
              <a:rPr lang="es-CL" dirty="0"/>
              <a:t>El inventario estuvo menos de 1% de los días por debajo el stock crítico</a:t>
            </a:r>
          </a:p>
          <a:p>
            <a:pPr lvl="2"/>
            <a:r>
              <a:rPr lang="es-CL" dirty="0"/>
              <a:t>El índice de caducidad de los seis últimos meses fue menor que el 1%</a:t>
            </a:r>
          </a:p>
          <a:p>
            <a:pPr lvl="2"/>
            <a:r>
              <a:rPr lang="es-CL" dirty="0"/>
              <a:t>La edad útil de los glóbulos rojos fue mayor de 35 días promedio para todos los hospitales</a:t>
            </a:r>
          </a:p>
          <a:p>
            <a:endParaRPr lang="es-CL" dirty="0"/>
          </a:p>
        </p:txBody>
      </p:sp>
    </p:spTree>
    <p:extLst>
      <p:ext uri="{BB962C8B-B14F-4D97-AF65-F5344CB8AC3E}">
        <p14:creationId xmlns:p14="http://schemas.microsoft.com/office/powerpoint/2010/main" val="358759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DAE06E-6C0A-799D-EE59-529ECCABD5B4}"/>
              </a:ext>
            </a:extLst>
          </p:cNvPr>
          <p:cNvSpPr>
            <a:spLocks noGrp="1"/>
          </p:cNvSpPr>
          <p:nvPr>
            <p:ph idx="1"/>
          </p:nvPr>
        </p:nvSpPr>
        <p:spPr>
          <a:xfrm>
            <a:off x="555813" y="896471"/>
            <a:ext cx="10990728" cy="5280492"/>
          </a:xfrm>
        </p:spPr>
        <p:txBody>
          <a:bodyPr>
            <a:normAutofit/>
          </a:bodyPr>
          <a:lstStyle/>
          <a:p>
            <a:pPr>
              <a:spcAft>
                <a:spcPts val="1000"/>
              </a:spcAft>
              <a:buNone/>
            </a:pPr>
            <a:r>
              <a:rPr lang="es-CL" sz="2800" dirty="0">
                <a:effectLst/>
                <a:latin typeface="Calibri" panose="020F0502020204030204" pitchFamily="34" charset="0"/>
                <a:ea typeface="Dotum" panose="020B0600000101010101" pitchFamily="34" charset="-127"/>
              </a:rPr>
              <a:t>El Programa Nacional de Sangre busca establecer a nivel nacional medidas   que garanticen un suministro suficiente de productos sanguíneos y servicios relacionados con la trasfusión sanguínea en todo el territorio nacional; e implementar en los servicios de sangre todas las medidas de seguridad, de calidad, de contingencia y de mitigación de riesgos. </a:t>
            </a:r>
          </a:p>
          <a:p>
            <a:pPr>
              <a:spcAft>
                <a:spcPts val="1000"/>
              </a:spcAft>
              <a:buNone/>
            </a:pPr>
            <a:r>
              <a:rPr lang="es-CL" sz="2800" dirty="0">
                <a:effectLst/>
                <a:latin typeface="Calibri" panose="020F0502020204030204" pitchFamily="34" charset="0"/>
                <a:ea typeface="Dotum" panose="020B0600000101010101" pitchFamily="34" charset="-127"/>
              </a:rPr>
              <a:t>Se requiere que todos los actores identifiquen oportunidades para desarrollar e implementar estrategias en los servicios de sangre para:</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promover la óptima seguridad y calidad en el suministro, gestión y uso de productos, por medio de orientaciones nacionales; y</a:t>
            </a:r>
          </a:p>
          <a:p>
            <a:pPr marL="342900" lvl="0" indent="-342900">
              <a:spcAft>
                <a:spcPts val="1000"/>
              </a:spcAft>
              <a:buFont typeface="Wingdings" panose="05000000000000000000" pitchFamily="2" charset="2"/>
              <a:buChar char=""/>
            </a:pPr>
            <a:r>
              <a:rPr lang="es-CL" sz="2800" dirty="0">
                <a:effectLst/>
                <a:latin typeface="Calibri" panose="020F0502020204030204" pitchFamily="34" charset="0"/>
                <a:ea typeface="Dotum" panose="020B0600000101010101" pitchFamily="34" charset="-127"/>
              </a:rPr>
              <a:t>promover la eficiencia a través del mejor uso de los recursos disponibles garantizando el mejor rendimiento. </a:t>
            </a:r>
            <a:r>
              <a:rPr lang="en-US" sz="2800" dirty="0">
                <a:effectLst/>
                <a:latin typeface="MS Mincho" panose="02020609040205080304" pitchFamily="49" charset="-128"/>
                <a:ea typeface="Dotum" panose="020B0600000101010101" pitchFamily="34" charset="-127"/>
                <a:cs typeface="MS Mincho" panose="02020609040205080304" pitchFamily="49" charset="-128"/>
              </a:rPr>
              <a:t>　</a:t>
            </a:r>
            <a:endParaRPr lang="es-CL" sz="2800" dirty="0">
              <a:effectLst/>
              <a:latin typeface="Calibri" panose="020F0502020204030204" pitchFamily="34" charset="0"/>
              <a:ea typeface="Dotum" panose="020B0600000101010101" pitchFamily="34" charset="-127"/>
            </a:endParaRPr>
          </a:p>
          <a:p>
            <a:endParaRPr lang="es-CL" dirty="0"/>
          </a:p>
        </p:txBody>
      </p:sp>
    </p:spTree>
    <p:extLst>
      <p:ext uri="{BB962C8B-B14F-4D97-AF65-F5344CB8AC3E}">
        <p14:creationId xmlns:p14="http://schemas.microsoft.com/office/powerpoint/2010/main" val="352071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AAC7C0-B6DF-E6B9-2569-0919FBF2DE10}"/>
              </a:ext>
            </a:extLst>
          </p:cNvPr>
          <p:cNvSpPr>
            <a:spLocks noGrp="1"/>
          </p:cNvSpPr>
          <p:nvPr>
            <p:ph idx="1"/>
          </p:nvPr>
        </p:nvSpPr>
        <p:spPr>
          <a:xfrm>
            <a:off x="838200" y="681318"/>
            <a:ext cx="10515600" cy="5495645"/>
          </a:xfrm>
        </p:spPr>
        <p:txBody>
          <a:bodyPr>
            <a:normAutofit/>
          </a:bodyPr>
          <a:lstStyle/>
          <a:p>
            <a:pPr>
              <a:spcAft>
                <a:spcPts val="1000"/>
              </a:spcAft>
              <a:buNone/>
            </a:pPr>
            <a:r>
              <a:rPr lang="es-CL" sz="2800" dirty="0">
                <a:effectLst/>
                <a:latin typeface="Calibri" panose="020F0502020204030204" pitchFamily="34" charset="0"/>
                <a:ea typeface="Dotum" panose="020B0600000101010101" pitchFamily="34" charset="-127"/>
              </a:rPr>
              <a:t>Muchos de los riesgos asociados a la</a:t>
            </a:r>
            <a:r>
              <a:rPr lang="es-CL" sz="2800" i="1" dirty="0">
                <a:effectLst/>
                <a:latin typeface="Calibri" panose="020F0502020204030204" pitchFamily="34" charset="0"/>
                <a:ea typeface="Dotum" panose="020B0600000101010101" pitchFamily="34" charset="-127"/>
              </a:rPr>
              <a:t> </a:t>
            </a:r>
            <a:r>
              <a:rPr lang="es-CL" sz="2800" dirty="0">
                <a:effectLst/>
                <a:latin typeface="Calibri" panose="020F0502020204030204" pitchFamily="34" charset="0"/>
                <a:ea typeface="Dotum" panose="020B0600000101010101" pitchFamily="34" charset="-127"/>
              </a:rPr>
              <a:t>extracción, transporte de sangre, producción de componentes, al almacenamiento, distribución y transporte de los componentes y así como el almacenamiento, despacho y uso de productos sanguíneos en los hospitales pueden reducirse. </a:t>
            </a:r>
          </a:p>
          <a:p>
            <a:pPr>
              <a:spcAft>
                <a:spcPts val="1000"/>
              </a:spcAft>
              <a:buNone/>
            </a:pPr>
            <a:r>
              <a:rPr lang="es-CL" sz="2800" dirty="0">
                <a:effectLst/>
                <a:latin typeface="Calibri" panose="020F0502020204030204" pitchFamily="34" charset="0"/>
                <a:ea typeface="Dotum" panose="020B0600000101010101" pitchFamily="34" charset="-127"/>
              </a:rPr>
              <a:t>Sin duda es muy útil contar con un diseño de sistemas y procesos que aborden estos riesgos que permitan instalar un sistema de monitorización en los puntos débiles identificados.</a:t>
            </a:r>
          </a:p>
          <a:p>
            <a:pPr>
              <a:spcAft>
                <a:spcPts val="1000"/>
              </a:spcAft>
              <a:buNone/>
            </a:pPr>
            <a:r>
              <a:rPr lang="es-CL" sz="2800" dirty="0">
                <a:effectLst/>
                <a:latin typeface="Calibri" panose="020F0502020204030204" pitchFamily="34" charset="0"/>
                <a:ea typeface="Dotum" panose="020B0600000101010101" pitchFamily="34" charset="-127"/>
              </a:rPr>
              <a:t>Estas orientaciones proporcionan pautas prácticas que pueden utilizar los profesionales de los servicios de sangre para identificar riesgos, mitigarlos e implementar oportunidades de mejora en la gestión de inventarios.</a:t>
            </a:r>
          </a:p>
          <a:p>
            <a:endParaRPr lang="es-CL" dirty="0"/>
          </a:p>
        </p:txBody>
      </p:sp>
    </p:spTree>
    <p:extLst>
      <p:ext uri="{BB962C8B-B14F-4D97-AF65-F5344CB8AC3E}">
        <p14:creationId xmlns:p14="http://schemas.microsoft.com/office/powerpoint/2010/main" val="166977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5F87F-1805-4E25-7C3D-84728A96D9BA}"/>
              </a:ext>
            </a:extLst>
          </p:cNvPr>
          <p:cNvSpPr>
            <a:spLocks noGrp="1"/>
          </p:cNvSpPr>
          <p:nvPr>
            <p:ph type="ctrTitle"/>
          </p:nvPr>
        </p:nvSpPr>
        <p:spPr/>
        <p:txBody>
          <a:bodyPr/>
          <a:lstStyle/>
          <a:p>
            <a:r>
              <a:rPr lang="es-CL" dirty="0"/>
              <a:t>Auditoría Centros de Sangre</a:t>
            </a:r>
          </a:p>
        </p:txBody>
      </p:sp>
      <p:sp>
        <p:nvSpPr>
          <p:cNvPr id="3" name="Subtítulo 2">
            <a:extLst>
              <a:ext uri="{FF2B5EF4-FFF2-40B4-BE49-F238E27FC236}">
                <a16:creationId xmlns:a16="http://schemas.microsoft.com/office/drawing/2014/main" id="{2E3D5F38-B781-A096-4126-8BA6E1DC753E}"/>
              </a:ext>
            </a:extLst>
          </p:cNvPr>
          <p:cNvSpPr>
            <a:spLocks noGrp="1"/>
          </p:cNvSpPr>
          <p:nvPr>
            <p:ph type="subTitle" idx="1"/>
          </p:nvPr>
        </p:nvSpPr>
        <p:spPr/>
        <p:txBody>
          <a:bodyPr/>
          <a:lstStyle/>
          <a:p>
            <a:r>
              <a:rPr lang="es-CL" dirty="0"/>
              <a:t>Abril 2026  MINSAL</a:t>
            </a:r>
          </a:p>
        </p:txBody>
      </p:sp>
    </p:spTree>
    <p:extLst>
      <p:ext uri="{BB962C8B-B14F-4D97-AF65-F5344CB8AC3E}">
        <p14:creationId xmlns:p14="http://schemas.microsoft.com/office/powerpoint/2010/main" val="3711831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D0203-9B94-6F44-9366-F40935AF6ABE}"/>
              </a:ext>
            </a:extLst>
          </p:cNvPr>
          <p:cNvSpPr>
            <a:spLocks noGrp="1"/>
          </p:cNvSpPr>
          <p:nvPr>
            <p:ph type="ctrTitle"/>
          </p:nvPr>
        </p:nvSpPr>
        <p:spPr/>
        <p:txBody>
          <a:bodyPr/>
          <a:lstStyle/>
          <a:p>
            <a:endParaRPr lang="es-CL" dirty="0"/>
          </a:p>
        </p:txBody>
      </p:sp>
      <p:sp>
        <p:nvSpPr>
          <p:cNvPr id="3" name="Subtítulo 2">
            <a:extLst>
              <a:ext uri="{FF2B5EF4-FFF2-40B4-BE49-F238E27FC236}">
                <a16:creationId xmlns:a16="http://schemas.microsoft.com/office/drawing/2014/main" id="{5FE07C63-0629-1322-5FAF-6EC59AE6B99A}"/>
              </a:ext>
            </a:extLst>
          </p:cNvPr>
          <p:cNvSpPr>
            <a:spLocks noGrp="1"/>
          </p:cNvSpPr>
          <p:nvPr>
            <p:ph type="subTitle" idx="1"/>
          </p:nvPr>
        </p:nvSpPr>
        <p:spPr/>
        <p:txBody>
          <a:bodyPr/>
          <a:lstStyle/>
          <a:p>
            <a:endParaRPr lang="es-CL"/>
          </a:p>
        </p:txBody>
      </p:sp>
      <p:pic>
        <p:nvPicPr>
          <p:cNvPr id="5" name="Imagen 4">
            <a:extLst>
              <a:ext uri="{FF2B5EF4-FFF2-40B4-BE49-F238E27FC236}">
                <a16:creationId xmlns:a16="http://schemas.microsoft.com/office/drawing/2014/main" id="{971101C3-118D-A756-D2F9-7DFEAD02EC27}"/>
              </a:ext>
            </a:extLst>
          </p:cNvPr>
          <p:cNvPicPr>
            <a:picLocks noChangeAspect="1"/>
          </p:cNvPicPr>
          <p:nvPr/>
        </p:nvPicPr>
        <p:blipFill>
          <a:blip r:embed="rId2"/>
          <a:stretch>
            <a:fillRect/>
          </a:stretch>
        </p:blipFill>
        <p:spPr>
          <a:xfrm>
            <a:off x="246185" y="780143"/>
            <a:ext cx="11512062" cy="5297714"/>
          </a:xfrm>
          <a:prstGeom prst="rect">
            <a:avLst/>
          </a:prstGeom>
        </p:spPr>
      </p:pic>
    </p:spTree>
    <p:extLst>
      <p:ext uri="{BB962C8B-B14F-4D97-AF65-F5344CB8AC3E}">
        <p14:creationId xmlns:p14="http://schemas.microsoft.com/office/powerpoint/2010/main" val="198836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EA1EA14-1451-5E8E-F6B3-8D815B416EDE}"/>
              </a:ext>
            </a:extLst>
          </p:cNvPr>
          <p:cNvSpPr>
            <a:spLocks noGrp="1"/>
          </p:cNvSpPr>
          <p:nvPr>
            <p:ph type="subTitle" idx="1"/>
          </p:nvPr>
        </p:nvSpPr>
        <p:spPr>
          <a:xfrm>
            <a:off x="914399" y="1148701"/>
            <a:ext cx="10077855" cy="4135437"/>
          </a:xfrm>
        </p:spPr>
        <p:txBody>
          <a:bodyPr>
            <a:normAutofit/>
          </a:bodyPr>
          <a:lstStyle/>
          <a:p>
            <a:r>
              <a:rPr lang="es-CL" sz="3600" dirty="0"/>
              <a:t> RESS de la </a:t>
            </a:r>
            <a:r>
              <a:rPr lang="es-CL" sz="3600" dirty="0" err="1"/>
              <a:t>Macrored</a:t>
            </a:r>
            <a:r>
              <a:rPr lang="es-CL" sz="3600" dirty="0"/>
              <a:t> Sur</a:t>
            </a:r>
          </a:p>
          <a:p>
            <a:endParaRPr lang="es-CL" sz="3600" dirty="0"/>
          </a:p>
          <a:p>
            <a:r>
              <a:rPr lang="es-CL" dirty="0"/>
              <a:t> </a:t>
            </a:r>
            <a:r>
              <a:rPr lang="es-CL" sz="2800" dirty="0"/>
              <a:t>Busca garantizar la seguridad de la cadena transfusional del donante al paciente receptor de trasfusiones </a:t>
            </a:r>
          </a:p>
          <a:p>
            <a:endParaRPr lang="es-CL" dirty="0"/>
          </a:p>
        </p:txBody>
      </p:sp>
      <p:sp>
        <p:nvSpPr>
          <p:cNvPr id="5" name="CuadroTexto 4">
            <a:extLst>
              <a:ext uri="{FF2B5EF4-FFF2-40B4-BE49-F238E27FC236}">
                <a16:creationId xmlns:a16="http://schemas.microsoft.com/office/drawing/2014/main" id="{B2350C99-7E97-0B71-92A1-41D370E49E9E}"/>
              </a:ext>
            </a:extLst>
          </p:cNvPr>
          <p:cNvSpPr txBox="1"/>
          <p:nvPr/>
        </p:nvSpPr>
        <p:spPr>
          <a:xfrm>
            <a:off x="330740" y="3783717"/>
            <a:ext cx="11478639" cy="1815882"/>
          </a:xfrm>
          <a:prstGeom prst="rect">
            <a:avLst/>
          </a:prstGeom>
          <a:noFill/>
        </p:spPr>
        <p:txBody>
          <a:bodyPr wrap="square">
            <a:spAutoFit/>
          </a:bodyPr>
          <a:lstStyle/>
          <a:p>
            <a:r>
              <a:rPr lang="es-CL" sz="2800" dirty="0"/>
              <a:t>Permite proveer cada año las necesidades transfusionales de los enfermos , gracias a la generosidad de los donantes, profesionalismos y voluntad de una red muy amplia de trabajadores de la salud de los sitios de colecta, del Centro Sangre y unidades de medicina transfusional que conforman la </a:t>
            </a:r>
            <a:r>
              <a:rPr lang="es-CL" sz="2800" dirty="0" err="1"/>
              <a:t>macrored</a:t>
            </a:r>
            <a:r>
              <a:rPr lang="es-CL" sz="2800" dirty="0"/>
              <a:t> sur.</a:t>
            </a:r>
          </a:p>
        </p:txBody>
      </p:sp>
    </p:spTree>
    <p:extLst>
      <p:ext uri="{BB962C8B-B14F-4D97-AF65-F5344CB8AC3E}">
        <p14:creationId xmlns:p14="http://schemas.microsoft.com/office/powerpoint/2010/main" val="37458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E30E7-BA21-8EF0-E383-11D5A0CFAAC9}"/>
              </a:ext>
            </a:extLst>
          </p:cNvPr>
          <p:cNvSpPr>
            <a:spLocks noGrp="1"/>
          </p:cNvSpPr>
          <p:nvPr>
            <p:ph type="ctrTitle"/>
          </p:nvPr>
        </p:nvSpPr>
        <p:spPr/>
        <p:txBody>
          <a:bodyPr/>
          <a:lstStyle/>
          <a:p>
            <a:endParaRPr lang="es-CL" dirty="0"/>
          </a:p>
        </p:txBody>
      </p:sp>
      <p:sp>
        <p:nvSpPr>
          <p:cNvPr id="3" name="Subtítulo 2">
            <a:extLst>
              <a:ext uri="{FF2B5EF4-FFF2-40B4-BE49-F238E27FC236}">
                <a16:creationId xmlns:a16="http://schemas.microsoft.com/office/drawing/2014/main" id="{9DDD6909-22EE-6B65-822A-7466F850074E}"/>
              </a:ext>
            </a:extLst>
          </p:cNvPr>
          <p:cNvSpPr>
            <a:spLocks noGrp="1"/>
          </p:cNvSpPr>
          <p:nvPr>
            <p:ph type="subTitle" idx="1"/>
          </p:nvPr>
        </p:nvSpPr>
        <p:spPr/>
        <p:txBody>
          <a:bodyPr/>
          <a:lstStyle/>
          <a:p>
            <a:endParaRPr lang="es-CL"/>
          </a:p>
        </p:txBody>
      </p:sp>
      <p:pic>
        <p:nvPicPr>
          <p:cNvPr id="5" name="Imagen 4">
            <a:extLst>
              <a:ext uri="{FF2B5EF4-FFF2-40B4-BE49-F238E27FC236}">
                <a16:creationId xmlns:a16="http://schemas.microsoft.com/office/drawing/2014/main" id="{92D7B34C-B4EF-B06F-1F62-DA4697C73C2C}"/>
              </a:ext>
            </a:extLst>
          </p:cNvPr>
          <p:cNvPicPr>
            <a:picLocks noChangeAspect="1"/>
          </p:cNvPicPr>
          <p:nvPr/>
        </p:nvPicPr>
        <p:blipFill>
          <a:blip r:embed="rId2"/>
          <a:stretch>
            <a:fillRect/>
          </a:stretch>
        </p:blipFill>
        <p:spPr>
          <a:xfrm>
            <a:off x="785446" y="539262"/>
            <a:ext cx="10750062" cy="6013938"/>
          </a:xfrm>
          <a:prstGeom prst="rect">
            <a:avLst/>
          </a:prstGeom>
          <a:ln w="57150">
            <a:solidFill>
              <a:srgbClr val="FF0000"/>
            </a:solidFill>
          </a:ln>
        </p:spPr>
      </p:pic>
    </p:spTree>
    <p:extLst>
      <p:ext uri="{BB962C8B-B14F-4D97-AF65-F5344CB8AC3E}">
        <p14:creationId xmlns:p14="http://schemas.microsoft.com/office/powerpoint/2010/main" val="407833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F6AEE1-4F92-E98D-9991-68033D555271}"/>
              </a:ext>
            </a:extLst>
          </p:cNvPr>
          <p:cNvSpPr>
            <a:spLocks noGrp="1"/>
          </p:cNvSpPr>
          <p:nvPr>
            <p:ph type="title"/>
          </p:nvPr>
        </p:nvSpPr>
        <p:spPr>
          <a:xfrm>
            <a:off x="838200" y="365126"/>
            <a:ext cx="10515600" cy="209306"/>
          </a:xfrm>
        </p:spPr>
        <p:txBody>
          <a:bodyPr>
            <a:normAutofit fontScale="90000"/>
          </a:bodyPr>
          <a:lstStyle/>
          <a:p>
            <a:endParaRPr lang="es-CL"/>
          </a:p>
        </p:txBody>
      </p:sp>
      <p:pic>
        <p:nvPicPr>
          <p:cNvPr id="5" name="Marcador de contenido 4">
            <a:extLst>
              <a:ext uri="{FF2B5EF4-FFF2-40B4-BE49-F238E27FC236}">
                <a16:creationId xmlns:a16="http://schemas.microsoft.com/office/drawing/2014/main" id="{305BC8E9-9936-AE8C-19DB-29A1CEFDACFE}"/>
              </a:ext>
            </a:extLst>
          </p:cNvPr>
          <p:cNvPicPr>
            <a:picLocks noGrp="1" noChangeAspect="1"/>
          </p:cNvPicPr>
          <p:nvPr>
            <p:ph idx="1"/>
          </p:nvPr>
        </p:nvPicPr>
        <p:blipFill>
          <a:blip r:embed="rId2"/>
          <a:stretch>
            <a:fillRect/>
          </a:stretch>
        </p:blipFill>
        <p:spPr>
          <a:xfrm>
            <a:off x="339969" y="1348153"/>
            <a:ext cx="11218985" cy="4267201"/>
          </a:xfrm>
          <a:prstGeom prst="rect">
            <a:avLst/>
          </a:prstGeom>
          <a:ln w="57150">
            <a:solidFill>
              <a:srgbClr val="FF0000"/>
            </a:solidFill>
          </a:ln>
        </p:spPr>
      </p:pic>
    </p:spTree>
    <p:extLst>
      <p:ext uri="{BB962C8B-B14F-4D97-AF65-F5344CB8AC3E}">
        <p14:creationId xmlns:p14="http://schemas.microsoft.com/office/powerpoint/2010/main" val="198878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54B6ED-EB6B-0F22-FF75-2697E27274AE}"/>
              </a:ext>
            </a:extLst>
          </p:cNvPr>
          <p:cNvSpPr>
            <a:spLocks noGrp="1"/>
          </p:cNvSpPr>
          <p:nvPr>
            <p:ph idx="1"/>
          </p:nvPr>
        </p:nvSpPr>
        <p:spPr>
          <a:xfrm>
            <a:off x="430306" y="645460"/>
            <a:ext cx="11403106" cy="6212540"/>
          </a:xfrm>
        </p:spPr>
        <p:txBody>
          <a:bodyPr>
            <a:normAutofit/>
          </a:bodyPr>
          <a:lstStyle/>
          <a:p>
            <a:pPr marL="514350" indent="-514350">
              <a:buFont typeface="+mj-lt"/>
              <a:buAutoNum type="arabicPeriod"/>
            </a:pPr>
            <a:r>
              <a:rPr lang="es-CL" sz="2000" dirty="0"/>
              <a:t>Aplicación de pauta de evaluación a todos los sitios fijos y colectas móviles de la macro red sur Buenas Practicas de Colecta - Julio Diciembre 2006</a:t>
            </a:r>
          </a:p>
          <a:p>
            <a:pPr marL="514350" indent="-514350">
              <a:buFont typeface="+mj-lt"/>
              <a:buAutoNum type="arabicPeriod"/>
            </a:pPr>
            <a:r>
              <a:rPr lang="es-CL" sz="2000" dirty="0"/>
              <a:t>Construcción  de Cuadro de Mando coordinado por Dr. Muñoz a  Dic 2006 con representantes de la RESS sitios de atención de donantes</a:t>
            </a:r>
          </a:p>
          <a:p>
            <a:pPr marL="514350" indent="-514350">
              <a:buFont typeface="+mj-lt"/>
              <a:buAutoNum type="arabicPeriod"/>
            </a:pPr>
            <a:r>
              <a:rPr lang="es-CL" sz="2000" dirty="0"/>
              <a:t>Instalación y seguimiento del cuadro de mando mensual en la pagina web de la RESS con registro primer semestre 2006.</a:t>
            </a:r>
          </a:p>
          <a:p>
            <a:pPr marL="514350" indent="-514350">
              <a:buFont typeface="+mj-lt"/>
              <a:buAutoNum type="arabicPeriod"/>
            </a:pPr>
            <a:r>
              <a:rPr lang="es-ES" sz="2000" dirty="0"/>
              <a:t>Numero mínimo y máximo de donantes en un punto de colecta en función de la capacidad específica del lugar y la disponibilidad de donantes</a:t>
            </a:r>
          </a:p>
          <a:p>
            <a:pPr marL="514350" indent="-514350">
              <a:buFont typeface="+mj-lt"/>
              <a:buAutoNum type="arabicPeriod"/>
            </a:pPr>
            <a:r>
              <a:rPr lang="es-ES" sz="2000" dirty="0"/>
              <a:t>Numero máximo de donantes atendido por profesional en una sesión de donación</a:t>
            </a:r>
          </a:p>
          <a:p>
            <a:pPr marL="514350" indent="-514350">
              <a:buFont typeface="+mj-lt"/>
              <a:buAutoNum type="arabicPeriod"/>
            </a:pPr>
            <a:r>
              <a:rPr lang="es-ES" sz="2000" dirty="0"/>
              <a:t>Radio máximo entre un sitio de colecta para realizar un colecta que asegure que las donaciones sean procesadas dentro del tiempo límite de procesamiento</a:t>
            </a:r>
            <a:endParaRPr lang="es-CL" sz="2000" dirty="0"/>
          </a:p>
          <a:p>
            <a:pPr marL="514350" indent="-514350">
              <a:buFont typeface="+mj-lt"/>
              <a:buAutoNum type="arabicPeriod"/>
            </a:pPr>
            <a:r>
              <a:rPr lang="es-ES" sz="2000" dirty="0"/>
              <a:t>Potencial máximo de donaciones diarias, que garantice la concordancia entre  la capacidad operativa y la disponibilidad de donantes.</a:t>
            </a:r>
          </a:p>
          <a:p>
            <a:pPr marL="514350" indent="-514350">
              <a:buFont typeface="+mj-lt"/>
              <a:buAutoNum type="arabicPeriod"/>
            </a:pPr>
            <a:r>
              <a:rPr lang="es-CL" sz="2000" dirty="0" err="1"/>
              <a:t>Programacion</a:t>
            </a:r>
            <a:r>
              <a:rPr lang="es-CL" sz="2000" dirty="0"/>
              <a:t> de las aféresis en la RISS </a:t>
            </a:r>
          </a:p>
          <a:p>
            <a:pPr marL="514350" indent="-514350">
              <a:buFont typeface="+mj-lt"/>
              <a:buAutoNum type="arabicPeriod"/>
            </a:pPr>
            <a:endParaRPr lang="es-CL" sz="1400" dirty="0"/>
          </a:p>
        </p:txBody>
      </p:sp>
    </p:spTree>
    <p:extLst>
      <p:ext uri="{BB962C8B-B14F-4D97-AF65-F5344CB8AC3E}">
        <p14:creationId xmlns:p14="http://schemas.microsoft.com/office/powerpoint/2010/main" val="388510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D28635-E07D-F112-A4AD-7B21DDDD59C8}"/>
              </a:ext>
            </a:extLst>
          </p:cNvPr>
          <p:cNvSpPr>
            <a:spLocks noGrp="1"/>
          </p:cNvSpPr>
          <p:nvPr>
            <p:ph idx="1"/>
          </p:nvPr>
        </p:nvSpPr>
        <p:spPr>
          <a:xfrm>
            <a:off x="838200" y="699247"/>
            <a:ext cx="10515600" cy="5119128"/>
          </a:xfrm>
        </p:spPr>
        <p:txBody>
          <a:bodyPr>
            <a:noAutofit/>
          </a:bodyPr>
          <a:lstStyle/>
          <a:p>
            <a:pPr marL="514350" indent="-514350">
              <a:buFont typeface="+mj-lt"/>
              <a:buAutoNum type="arabicPeriod"/>
            </a:pPr>
            <a:r>
              <a:rPr lang="es-CL" sz="2000" dirty="0"/>
              <a:t>Ajuste </a:t>
            </a:r>
            <a:r>
              <a:rPr lang="es-CL" sz="2000" dirty="0" err="1"/>
              <a:t>semanalde</a:t>
            </a:r>
            <a:r>
              <a:rPr lang="es-CL" sz="2000" dirty="0"/>
              <a:t> las donaciones de colecta móvil en la </a:t>
            </a:r>
            <a:r>
              <a:rPr lang="es-CL" sz="2000" dirty="0" err="1"/>
              <a:t>macrored</a:t>
            </a:r>
            <a:r>
              <a:rPr lang="es-CL" sz="2000" dirty="0"/>
              <a:t> para mantener un numero adecuado de unidades a procesar</a:t>
            </a:r>
          </a:p>
          <a:p>
            <a:pPr marL="514350" indent="-514350">
              <a:buFont typeface="+mj-lt"/>
              <a:buAutoNum type="arabicPeriod"/>
            </a:pPr>
            <a:r>
              <a:rPr lang="es-CL" sz="2000" dirty="0" err="1"/>
              <a:t>Programacion</a:t>
            </a:r>
            <a:r>
              <a:rPr lang="es-CL" sz="2000" dirty="0"/>
              <a:t> anual de días feriados para mantener  estable la producción de plaquetas semanales  </a:t>
            </a:r>
          </a:p>
          <a:p>
            <a:pPr marL="514350" indent="-514350">
              <a:buFont typeface="+mj-lt"/>
              <a:buAutoNum type="arabicPeriod"/>
            </a:pPr>
            <a:r>
              <a:rPr lang="es-CL" sz="2000" dirty="0"/>
              <a:t>Flujograma aprobado de Colecta en Sitio Fijo y en Colecta móvil</a:t>
            </a:r>
          </a:p>
          <a:p>
            <a:pPr marL="514350" indent="-514350">
              <a:buFont typeface="+mj-lt"/>
              <a:buAutoNum type="arabicPeriod"/>
            </a:pPr>
            <a:r>
              <a:rPr lang="es-CL" sz="2000" dirty="0"/>
              <a:t>Definición de puntos críticos de la colecta en recepción, entrevista extracción y vigilancia post donación</a:t>
            </a:r>
          </a:p>
          <a:p>
            <a:pPr marL="514350" indent="-514350">
              <a:buFont typeface="+mj-lt"/>
              <a:buAutoNum type="arabicPeriod"/>
            </a:pPr>
            <a:r>
              <a:rPr lang="es-CL" sz="2000" dirty="0"/>
              <a:t>Diseño de Plan de supervisión para la colecta en la </a:t>
            </a:r>
            <a:r>
              <a:rPr lang="es-CL" sz="2000" dirty="0" err="1"/>
              <a:t>macrored</a:t>
            </a:r>
            <a:r>
              <a:rPr lang="es-CL" sz="2000" dirty="0"/>
              <a:t> aprobado por comisión </a:t>
            </a:r>
          </a:p>
          <a:p>
            <a:pPr marL="514350" indent="-514350">
              <a:buFont typeface="+mj-lt"/>
              <a:buAutoNum type="arabicPeriod"/>
            </a:pPr>
            <a:r>
              <a:rPr lang="es-CL" sz="2000" dirty="0"/>
              <a:t>Plan de supervisión de puntos critico de colecta por sitio  y tipo de colecta al menos tres veces por semestre y presentado en reunión de la </a:t>
            </a:r>
            <a:r>
              <a:rPr lang="es-CL" sz="2000" dirty="0" err="1"/>
              <a:t>macrored</a:t>
            </a:r>
            <a:r>
              <a:rPr lang="es-CL" sz="2000" dirty="0"/>
              <a:t> en forma anual por responsable de cada sitio</a:t>
            </a:r>
          </a:p>
          <a:p>
            <a:pPr marL="514350" indent="-514350">
              <a:buFont typeface="+mj-lt"/>
              <a:buAutoNum type="arabicPeriod"/>
            </a:pPr>
            <a:r>
              <a:rPr lang="es-CL" sz="2000" dirty="0"/>
              <a:t>Procedimiento de notificaciones de incidentes afectan la calidad y continuidad de la producción , la calificación biológica, almacenamiento , distribución y otros  que afecten la  seguridad del donante o la seguridad del paciente generados en los sitios de atención de donantes que </a:t>
            </a:r>
          </a:p>
          <a:p>
            <a:pPr lvl="1">
              <a:buFont typeface="Wingdings" panose="05000000000000000000" pitchFamily="2" charset="2"/>
              <a:buChar char="§"/>
            </a:pPr>
            <a:r>
              <a:rPr lang="es-CL" sz="2000" dirty="0"/>
              <a:t>Notificaciones que surgen de  los sitios que atienden donantes</a:t>
            </a:r>
          </a:p>
          <a:p>
            <a:pPr lvl="1">
              <a:buFont typeface="Wingdings" panose="05000000000000000000" pitchFamily="2" charset="2"/>
              <a:buChar char="§"/>
            </a:pPr>
            <a:r>
              <a:rPr lang="es-CL" sz="2000" dirty="0"/>
              <a:t>Notificaciones que surgen dentro del Centro de sangre</a:t>
            </a:r>
          </a:p>
        </p:txBody>
      </p:sp>
    </p:spTree>
    <p:extLst>
      <p:ext uri="{BB962C8B-B14F-4D97-AF65-F5344CB8AC3E}">
        <p14:creationId xmlns:p14="http://schemas.microsoft.com/office/powerpoint/2010/main" val="386017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2ECBF-EC95-F27F-F41D-E3B78E90658F}"/>
              </a:ext>
            </a:extLst>
          </p:cNvPr>
          <p:cNvSpPr>
            <a:spLocks noGrp="1"/>
          </p:cNvSpPr>
          <p:nvPr>
            <p:ph type="title"/>
          </p:nvPr>
        </p:nvSpPr>
        <p:spPr/>
        <p:txBody>
          <a:bodyPr/>
          <a:lstStyle/>
          <a:p>
            <a:pPr algn="ctr"/>
            <a:r>
              <a:rPr lang="es-CL" b="1" dirty="0"/>
              <a:t>Misión</a:t>
            </a:r>
            <a:endParaRPr lang="es-CL" dirty="0"/>
          </a:p>
        </p:txBody>
      </p:sp>
      <p:sp>
        <p:nvSpPr>
          <p:cNvPr id="3" name="Marcador de contenido 2">
            <a:extLst>
              <a:ext uri="{FF2B5EF4-FFF2-40B4-BE49-F238E27FC236}">
                <a16:creationId xmlns:a16="http://schemas.microsoft.com/office/drawing/2014/main" id="{34770DBC-2EEF-A02B-F4A7-F2EC62B5B0BF}"/>
              </a:ext>
            </a:extLst>
          </p:cNvPr>
          <p:cNvSpPr>
            <a:spLocks noGrp="1"/>
          </p:cNvSpPr>
          <p:nvPr>
            <p:ph idx="1"/>
          </p:nvPr>
        </p:nvSpPr>
        <p:spPr/>
        <p:txBody>
          <a:bodyPr>
            <a:normAutofit/>
          </a:bodyPr>
          <a:lstStyle/>
          <a:p>
            <a:pPr>
              <a:lnSpc>
                <a:spcPct val="107000"/>
              </a:lnSpc>
              <a:spcAft>
                <a:spcPts val="1500"/>
              </a:spcAft>
              <a:buNone/>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Su primera misión, que es una misión de servicio público, consiste en asegurar la autosuficiencia en componentes sanguíneos lábiles para las regiones de Maule, Ñuble, Bio </a:t>
            </a:r>
            <a:r>
              <a:rPr lang="es-CL" sz="28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Bio</a:t>
            </a: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y Araucanía en condiciones de seguridad y calidad óptima.</a:t>
            </a:r>
            <a:endParaRPr lang="es-CL"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buNone/>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Igualmente, su rol es asegurar un vínculo entre la generosidad de los donantes de sangre y las necesidades de los enfermos.</a:t>
            </a:r>
            <a:endParaRPr lang="es-CL"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301625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5D106-906F-D2CA-BD6C-0B86F2CD652A}"/>
              </a:ext>
            </a:extLst>
          </p:cNvPr>
          <p:cNvSpPr>
            <a:spLocks noGrp="1"/>
          </p:cNvSpPr>
          <p:nvPr>
            <p:ph type="title"/>
          </p:nvPr>
        </p:nvSpPr>
        <p:spPr>
          <a:xfrm>
            <a:off x="838200" y="500062"/>
            <a:ext cx="10515600" cy="1325563"/>
          </a:xfrm>
        </p:spPr>
        <p:txBody>
          <a:bodyPr>
            <a:normAutofit/>
          </a:bodyPr>
          <a:lstStyle/>
          <a:p>
            <a:r>
              <a:rPr lang="es-CL" sz="3200" dirty="0"/>
              <a:t>En ella se desarrollan las siguientes actividades</a:t>
            </a:r>
          </a:p>
        </p:txBody>
      </p:sp>
      <p:sp>
        <p:nvSpPr>
          <p:cNvPr id="3" name="Marcador de contenido 2">
            <a:extLst>
              <a:ext uri="{FF2B5EF4-FFF2-40B4-BE49-F238E27FC236}">
                <a16:creationId xmlns:a16="http://schemas.microsoft.com/office/drawing/2014/main" id="{9986F8C7-A9F3-B387-EB57-B35898BEACBD}"/>
              </a:ext>
            </a:extLst>
          </p:cNvPr>
          <p:cNvSpPr>
            <a:spLocks noGrp="1"/>
          </p:cNvSpPr>
          <p:nvPr>
            <p:ph idx="1"/>
          </p:nvPr>
        </p:nvSpPr>
        <p:spPr/>
        <p:txBody>
          <a:bodyPr>
            <a:normAutofit fontScale="850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Colectas de sangre,</a:t>
            </a:r>
            <a:endParaRPr lang="es-CL"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Preparación de componentes sanguíneos lábiles</a:t>
            </a:r>
            <a:endParaRPr lang="es-CL"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Calificación microbiológica en inmunohematológica de las donaciones </a:t>
            </a:r>
            <a:endParaRPr lang="es-CL"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Distribución de productos sanguíneos lábiles,</a:t>
            </a:r>
            <a:b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b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abastece a ….  Establecimientos hospitalarios públicos y … establecimientos privados  de toda la </a:t>
            </a:r>
            <a:r>
              <a:rPr lang="es-CL" sz="28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macrored</a:t>
            </a: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de Curicó a Victoria .</a:t>
            </a:r>
            <a:endParaRPr lang="es-CL" sz="24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00"/>
              </a:spcAft>
              <a:buNone/>
            </a:pPr>
            <a:r>
              <a:rPr lang="es-CL"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Esta red provee de plasma a la planta fraccionadora de Cordoba  que fabrica los medicamentos derivados de la sangre .</a:t>
            </a:r>
            <a:endParaRPr lang="es-CL"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64438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FB508-A57B-E8CD-DE3E-6F4EE6801DDD}"/>
              </a:ext>
            </a:extLst>
          </p:cNvPr>
          <p:cNvSpPr>
            <a:spLocks noGrp="1"/>
          </p:cNvSpPr>
          <p:nvPr>
            <p:ph type="title"/>
          </p:nvPr>
        </p:nvSpPr>
        <p:spPr>
          <a:xfrm>
            <a:off x="838200" y="1037230"/>
            <a:ext cx="10515600" cy="653458"/>
          </a:xfrm>
        </p:spPr>
        <p:txBody>
          <a:bodyPr>
            <a:normAutofit fontScale="90000"/>
          </a:bodyPr>
          <a:lstStyle/>
          <a:p>
            <a:pPr>
              <a:spcAft>
                <a:spcPts val="1000"/>
              </a:spcAft>
            </a:pPr>
            <a:r>
              <a:rPr lang="es-CL" sz="4400" dirty="0">
                <a:effectLst/>
                <a:latin typeface="Calibri" panose="020F0502020204030204" pitchFamily="34" charset="0"/>
                <a:ea typeface="Dotum" panose="020B0600000101010101" pitchFamily="34" charset="-127"/>
              </a:rPr>
              <a:t>CADENA DE SUMINISTRO DE SANGRE (CSS)</a:t>
            </a:r>
            <a:br>
              <a:rPr lang="es-CL" sz="2800" dirty="0">
                <a:effectLst/>
                <a:latin typeface="Calibri" panose="020F0502020204030204" pitchFamily="34" charset="0"/>
                <a:ea typeface="Dotum" panose="020B0600000101010101" pitchFamily="34" charset="-127"/>
              </a:rPr>
            </a:br>
            <a:br>
              <a:rPr lang="es-CL" sz="4400" dirty="0">
                <a:effectLst/>
                <a:latin typeface="Calibri" panose="020F0502020204030204" pitchFamily="34" charset="0"/>
                <a:ea typeface="Dotum" panose="020B0600000101010101" pitchFamily="34" charset="-127"/>
              </a:rPr>
            </a:br>
            <a:endParaRPr lang="es-CL" dirty="0"/>
          </a:p>
        </p:txBody>
      </p:sp>
      <p:sp>
        <p:nvSpPr>
          <p:cNvPr id="3" name="Marcador de contenido 2">
            <a:extLst>
              <a:ext uri="{FF2B5EF4-FFF2-40B4-BE49-F238E27FC236}">
                <a16:creationId xmlns:a16="http://schemas.microsoft.com/office/drawing/2014/main" id="{D83B153E-EAAD-006C-B4D7-1F97841B2231}"/>
              </a:ext>
            </a:extLst>
          </p:cNvPr>
          <p:cNvSpPr>
            <a:spLocks noGrp="1"/>
          </p:cNvSpPr>
          <p:nvPr>
            <p:ph idx="1"/>
          </p:nvPr>
        </p:nvSpPr>
        <p:spPr/>
        <p:txBody>
          <a:bodyPr>
            <a:normAutofit/>
          </a:bodyPr>
          <a:lstStyle/>
          <a:p>
            <a:pPr>
              <a:spcAft>
                <a:spcPts val="1000"/>
              </a:spcAft>
              <a:buNone/>
            </a:pPr>
            <a:r>
              <a:rPr lang="es-CL" sz="2800" dirty="0">
                <a:solidFill>
                  <a:srgbClr val="1F1F1F"/>
                </a:solidFill>
                <a:effectLst/>
                <a:latin typeface="Calibri" panose="020F0502020204030204" pitchFamily="34" charset="0"/>
                <a:ea typeface="Dotum" panose="020B0600000101010101" pitchFamily="34" charset="-127"/>
              </a:rPr>
              <a:t>   La cadena de suministro de sangre es una </a:t>
            </a:r>
            <a:r>
              <a:rPr lang="es-CL" sz="2800" b="1" i="1" dirty="0">
                <a:solidFill>
                  <a:srgbClr val="1F1F1F"/>
                </a:solidFill>
                <a:effectLst/>
                <a:latin typeface="Calibri" panose="020F0502020204030204" pitchFamily="34" charset="0"/>
                <a:ea typeface="Dotum" panose="020B0600000101010101" pitchFamily="34" charset="-127"/>
              </a:rPr>
              <a:t>red </a:t>
            </a:r>
            <a:r>
              <a:rPr lang="es-CL" sz="2800" b="1" i="1" dirty="0" err="1">
                <a:solidFill>
                  <a:srgbClr val="1F1F1F"/>
                </a:solidFill>
                <a:effectLst/>
                <a:latin typeface="Calibri" panose="020F0502020204030204" pitchFamily="34" charset="0"/>
                <a:ea typeface="Dotum" panose="020B0600000101010101" pitchFamily="34" charset="-127"/>
              </a:rPr>
              <a:t>multi-instalación</a:t>
            </a:r>
            <a:r>
              <a:rPr lang="es-CL" sz="2800" b="1" i="1" dirty="0">
                <a:solidFill>
                  <a:srgbClr val="1F1F1F"/>
                </a:solidFill>
                <a:effectLst/>
                <a:latin typeface="Calibri" panose="020F0502020204030204" pitchFamily="34" charset="0"/>
                <a:ea typeface="Dotum" panose="020B0600000101010101" pitchFamily="34" charset="-127"/>
              </a:rPr>
              <a:t> y </a:t>
            </a:r>
            <a:r>
              <a:rPr lang="es-CL" sz="2800" b="1" i="1" dirty="0" err="1">
                <a:solidFill>
                  <a:srgbClr val="1F1F1F"/>
                </a:solidFill>
                <a:effectLst/>
                <a:latin typeface="Calibri" panose="020F0502020204030204" pitchFamily="34" charset="0"/>
                <a:ea typeface="Dotum" panose="020B0600000101010101" pitchFamily="34" charset="-127"/>
              </a:rPr>
              <a:t>multi-producto</a:t>
            </a:r>
            <a:r>
              <a:rPr lang="es-CL" sz="2800" dirty="0">
                <a:solidFill>
                  <a:srgbClr val="1F1F1F"/>
                </a:solidFill>
                <a:effectLst/>
                <a:latin typeface="Calibri" panose="020F0502020204030204" pitchFamily="34" charset="0"/>
                <a:ea typeface="Dotum" panose="020B0600000101010101" pitchFamily="34" charset="-127"/>
              </a:rPr>
              <a:t> con requisitos específicos en cuanto a calidad, a las condiciones de distribución y almacenamiento, y a la eliminación del producto y debe garantizar un suministro continuo y seguro para los pacientes de acuerdo con las orientaciones y normas de seguridad transfusional, buenas prácticas de colecta y buenas prácticas de producción.</a:t>
            </a:r>
            <a:endParaRPr lang="es-CL" sz="2800" dirty="0">
              <a:effectLst/>
              <a:latin typeface="Calibri" panose="020F0502020204030204" pitchFamily="34" charset="0"/>
              <a:ea typeface="Dotum" panose="020B0600000101010101" pitchFamily="34" charset="-127"/>
            </a:endParaRPr>
          </a:p>
          <a:p>
            <a:pPr>
              <a:buNone/>
            </a:pPr>
            <a:br>
              <a:rPr lang="es-CL" sz="2800" dirty="0">
                <a:solidFill>
                  <a:srgbClr val="1F1F1F"/>
                </a:solidFill>
                <a:effectLst/>
                <a:latin typeface="Calibri" panose="020F0502020204030204" pitchFamily="34" charset="0"/>
                <a:ea typeface="Dotum" panose="020B0600000101010101" pitchFamily="34" charset="-127"/>
              </a:rPr>
            </a:br>
            <a:endParaRPr lang="es-CL" dirty="0"/>
          </a:p>
        </p:txBody>
      </p:sp>
    </p:spTree>
    <p:extLst>
      <p:ext uri="{BB962C8B-B14F-4D97-AF65-F5344CB8AC3E}">
        <p14:creationId xmlns:p14="http://schemas.microsoft.com/office/powerpoint/2010/main" val="392372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49AF8-EE53-A7DF-6F97-D8D627B163C3}"/>
              </a:ext>
            </a:extLst>
          </p:cNvPr>
          <p:cNvSpPr>
            <a:spLocks noGrp="1"/>
          </p:cNvSpPr>
          <p:nvPr>
            <p:ph type="title"/>
          </p:nvPr>
        </p:nvSpPr>
        <p:spPr/>
        <p:txBody>
          <a:bodyPr>
            <a:normAutofit fontScale="90000"/>
          </a:bodyPr>
          <a:lstStyle/>
          <a:p>
            <a:pPr>
              <a:spcAft>
                <a:spcPts val="1000"/>
              </a:spcAft>
            </a:pPr>
            <a:r>
              <a:rPr lang="es-CL" sz="4400" u="sng" dirty="0">
                <a:solidFill>
                  <a:srgbClr val="1F1F1F"/>
                </a:solidFill>
                <a:effectLst/>
                <a:latin typeface="Calibri" panose="020F0502020204030204" pitchFamily="34" charset="0"/>
                <a:ea typeface="Dotum" panose="020B0600000101010101" pitchFamily="34" charset="-127"/>
              </a:rPr>
              <a:t>Características de esta cadena diferenciadoras de otras redes tradicionales</a:t>
            </a:r>
            <a:br>
              <a:rPr lang="es-CL" sz="4400" dirty="0">
                <a:effectLst/>
                <a:latin typeface="Calibri" panose="020F0502020204030204" pitchFamily="34" charset="0"/>
                <a:ea typeface="Dotum" panose="020B0600000101010101" pitchFamily="34" charset="-127"/>
              </a:rPr>
            </a:br>
            <a:endParaRPr lang="es-CL" dirty="0"/>
          </a:p>
        </p:txBody>
      </p:sp>
      <p:sp>
        <p:nvSpPr>
          <p:cNvPr id="3" name="Marcador de contenido 2">
            <a:extLst>
              <a:ext uri="{FF2B5EF4-FFF2-40B4-BE49-F238E27FC236}">
                <a16:creationId xmlns:a16="http://schemas.microsoft.com/office/drawing/2014/main" id="{ACF6E13D-73E3-E9D9-39BE-74F73B7B9B71}"/>
              </a:ext>
            </a:extLst>
          </p:cNvPr>
          <p:cNvSpPr>
            <a:spLocks noGrp="1"/>
          </p:cNvSpPr>
          <p:nvPr>
            <p:ph idx="1"/>
          </p:nvPr>
        </p:nvSpPr>
        <p:spPr/>
        <p:txBody>
          <a:bodyPr>
            <a:normAutofit fontScale="92500" lnSpcReduction="20000"/>
          </a:bodyPr>
          <a:lstStyle/>
          <a:p>
            <a:pPr lvl="0"/>
            <a:r>
              <a:rPr lang="es-CL" dirty="0"/>
              <a:t>Incertidumbre constante entre la oferta y la demanda, </a:t>
            </a:r>
          </a:p>
          <a:p>
            <a:pPr lvl="0"/>
            <a:r>
              <a:rPr lang="es-CL" dirty="0"/>
              <a:t>Altas exigencias del nivel del servicio</a:t>
            </a:r>
          </a:p>
          <a:p>
            <a:pPr lvl="0"/>
            <a:r>
              <a:rPr lang="es-CL" dirty="0"/>
              <a:t>Naturaleza perecedera de los productos son algunas de las características que la diferencian de las redes de suministro tradicionales</a:t>
            </a:r>
            <a:r>
              <a:rPr lang="es-CL" b="1" dirty="0"/>
              <a:t> </a:t>
            </a:r>
            <a:endParaRPr lang="es-CL" dirty="0"/>
          </a:p>
          <a:p>
            <a:pPr lvl="0"/>
            <a:r>
              <a:rPr lang="es-CL" dirty="0"/>
              <a:t>La planificación, la coordinación y la cooperación son cruciales a lo largo de ella para garantizar la disponibilidad de sangre en los puntos de demanda (hospitales), ya que la salud y seguridad de los pacientes dependen de ello.</a:t>
            </a:r>
          </a:p>
          <a:p>
            <a:pPr lvl="0"/>
            <a:r>
              <a:rPr lang="es-CL" dirty="0"/>
              <a:t>Se requiere </a:t>
            </a:r>
            <a:r>
              <a:rPr lang="es-CL" dirty="0">
                <a:hlinkClick r:id="rId2"/>
              </a:rPr>
              <a:t>una toma de decisiones</a:t>
            </a:r>
            <a:r>
              <a:rPr lang="es-CL" dirty="0"/>
              <a:t> óptima para minimizar los niveles de escasez y desperdicio</a:t>
            </a:r>
            <a:br>
              <a:rPr lang="es-CL" b="1" dirty="0"/>
            </a:br>
            <a:endParaRPr lang="es-CL" dirty="0"/>
          </a:p>
        </p:txBody>
      </p:sp>
    </p:spTree>
    <p:extLst>
      <p:ext uri="{BB962C8B-B14F-4D97-AF65-F5344CB8AC3E}">
        <p14:creationId xmlns:p14="http://schemas.microsoft.com/office/powerpoint/2010/main" val="352940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5B890-9AFB-0625-50CB-E5E7A5C39EB7}"/>
              </a:ext>
            </a:extLst>
          </p:cNvPr>
          <p:cNvSpPr>
            <a:spLocks noGrp="1"/>
          </p:cNvSpPr>
          <p:nvPr>
            <p:ph type="title"/>
          </p:nvPr>
        </p:nvSpPr>
        <p:spPr/>
        <p:txBody>
          <a:bodyPr>
            <a:normAutofit/>
          </a:bodyPr>
          <a:lstStyle/>
          <a:p>
            <a:pPr>
              <a:spcAft>
                <a:spcPts val="1000"/>
              </a:spcAft>
            </a:pPr>
            <a:r>
              <a:rPr lang="es-CL" sz="4400" u="sng" dirty="0">
                <a:solidFill>
                  <a:srgbClr val="1F1F1F"/>
                </a:solidFill>
                <a:effectLst/>
                <a:latin typeface="Georgia" panose="02040502050405020303" pitchFamily="18" charset="0"/>
                <a:ea typeface="Dotum" panose="020B0600000101010101" pitchFamily="34" charset="-127"/>
              </a:rPr>
              <a:t>Niveles de la cadena de suministro</a:t>
            </a:r>
            <a:br>
              <a:rPr lang="es-CL" sz="4400" dirty="0">
                <a:effectLst/>
                <a:latin typeface="Calibri" panose="020F0502020204030204" pitchFamily="34" charset="0"/>
                <a:ea typeface="Dotum" panose="020B0600000101010101" pitchFamily="34" charset="-127"/>
              </a:rPr>
            </a:br>
            <a:endParaRPr lang="es-CL" dirty="0"/>
          </a:p>
        </p:txBody>
      </p:sp>
      <p:sp>
        <p:nvSpPr>
          <p:cNvPr id="3" name="Marcador de contenido 2">
            <a:extLst>
              <a:ext uri="{FF2B5EF4-FFF2-40B4-BE49-F238E27FC236}">
                <a16:creationId xmlns:a16="http://schemas.microsoft.com/office/drawing/2014/main" id="{80B78B34-1642-ABE1-B9DC-79AFC51C9839}"/>
              </a:ext>
            </a:extLst>
          </p:cNvPr>
          <p:cNvSpPr>
            <a:spLocks noGrp="1"/>
          </p:cNvSpPr>
          <p:nvPr>
            <p:ph idx="1"/>
          </p:nvPr>
        </p:nvSpPr>
        <p:spPr/>
        <p:txBody>
          <a:bodyPr>
            <a:normAutofit fontScale="62500" lnSpcReduction="20000"/>
          </a:bodyPr>
          <a:lstStyle/>
          <a:p>
            <a:pPr>
              <a:spcAft>
                <a:spcPts val="1000"/>
              </a:spcAft>
              <a:buNone/>
            </a:pPr>
            <a:r>
              <a:rPr lang="es-CL" sz="2800" dirty="0">
                <a:solidFill>
                  <a:srgbClr val="1F1F1F"/>
                </a:solidFill>
                <a:effectLst/>
                <a:latin typeface="Calibri" panose="020F0502020204030204" pitchFamily="34" charset="0"/>
                <a:ea typeface="Dotum" panose="020B0600000101010101" pitchFamily="34" charset="-127"/>
              </a:rPr>
              <a:t>La cadena de suministro de sangre (CSS) gestiona el flujo de productos sanguíneos desde los donantes hasta los pacientes a través de cinco niveles: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Clr>
                <a:srgbClr val="EE0000"/>
              </a:buClr>
              <a:buFont typeface="+mj-lt"/>
              <a:buAutoNum type="romanUcPeriod"/>
            </a:pPr>
            <a:r>
              <a:rPr lang="es-CL" sz="2800" i="1" dirty="0">
                <a:solidFill>
                  <a:srgbClr val="1F1F1F"/>
                </a:solidFill>
                <a:effectLst/>
                <a:latin typeface="Calibri" panose="020F0502020204030204" pitchFamily="34" charset="0"/>
                <a:ea typeface="Dotum" panose="020B0600000101010101" pitchFamily="34" charset="-127"/>
              </a:rPr>
              <a:t>donantes,</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Clr>
                <a:srgbClr val="EE0000"/>
              </a:buClr>
              <a:buFont typeface="+mj-lt"/>
              <a:buAutoNum type="romanUcPeriod"/>
            </a:pPr>
            <a:r>
              <a:rPr lang="es-CL" sz="2800" i="1" dirty="0">
                <a:solidFill>
                  <a:srgbClr val="1F1F1F"/>
                </a:solidFill>
                <a:effectLst/>
                <a:latin typeface="Calibri" panose="020F0502020204030204" pitchFamily="34" charset="0"/>
                <a:ea typeface="Dotum" panose="020B0600000101010101" pitchFamily="34" charset="-127"/>
              </a:rPr>
              <a:t>puntos de colecta (PC),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Clr>
                <a:srgbClr val="EE0000"/>
              </a:buClr>
              <a:buFont typeface="+mj-lt"/>
              <a:buAutoNum type="romanUcPeriod"/>
            </a:pPr>
            <a:r>
              <a:rPr lang="pt-BR" sz="2800" i="1" dirty="0">
                <a:solidFill>
                  <a:srgbClr val="1F1F1F"/>
                </a:solidFill>
                <a:effectLst/>
                <a:latin typeface="Calibri" panose="020F0502020204030204" pitchFamily="34" charset="0"/>
                <a:ea typeface="Dotum" panose="020B0600000101010101" pitchFamily="34" charset="-127"/>
              </a:rPr>
              <a:t>centros de sangre (CS), centros produtores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Clr>
                <a:srgbClr val="EE0000"/>
              </a:buClr>
              <a:buFont typeface="+mj-lt"/>
              <a:buAutoNum type="romanUcPeriod"/>
            </a:pPr>
            <a:r>
              <a:rPr lang="es-CL" sz="2800" i="1" dirty="0">
                <a:solidFill>
                  <a:srgbClr val="1F1F1F"/>
                </a:solidFill>
                <a:effectLst/>
                <a:latin typeface="Calibri" panose="020F0502020204030204" pitchFamily="34" charset="0"/>
                <a:ea typeface="Dotum" panose="020B0600000101010101" pitchFamily="34" charset="-127"/>
              </a:rPr>
              <a:t>nodos de demanda (hospitales)</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Clr>
                <a:srgbClr val="EE0000"/>
              </a:buClr>
              <a:buFont typeface="+mj-lt"/>
              <a:buAutoNum type="romanUcPeriod"/>
            </a:pPr>
            <a:r>
              <a:rPr lang="es-CL" sz="2800" i="1" dirty="0">
                <a:solidFill>
                  <a:srgbClr val="1F1F1F"/>
                </a:solidFill>
                <a:effectLst/>
                <a:latin typeface="Calibri" panose="020F0502020204030204" pitchFamily="34" charset="0"/>
                <a:ea typeface="Dotum" panose="020B0600000101010101" pitchFamily="34" charset="-127"/>
              </a:rPr>
              <a:t>pacientes. </a:t>
            </a:r>
            <a:endParaRPr lang="es-CL" sz="2800" dirty="0">
              <a:effectLst/>
              <a:latin typeface="Calibri" panose="020F0502020204030204" pitchFamily="34" charset="0"/>
              <a:ea typeface="Dotum" panose="020B0600000101010101" pitchFamily="34" charset="-127"/>
            </a:endParaRPr>
          </a:p>
          <a:p>
            <a:pPr>
              <a:spcAft>
                <a:spcPts val="1000"/>
              </a:spcAft>
              <a:buNone/>
            </a:pPr>
            <a:r>
              <a:rPr lang="es-CL" sz="2800" dirty="0">
                <a:solidFill>
                  <a:srgbClr val="1F1F1F"/>
                </a:solidFill>
                <a:effectLst/>
                <a:latin typeface="Calibri" panose="020F0502020204030204" pitchFamily="34" charset="0"/>
                <a:ea typeface="Dotum" panose="020B0600000101010101" pitchFamily="34" charset="-127"/>
              </a:rPr>
              <a:t>Los nodos de demanda pueden ser establecimientos hospitalarios públicos o privados y otros puntos donde se realicen transfusiones. </a:t>
            </a:r>
            <a:endParaRPr lang="es-CL" sz="2800" dirty="0">
              <a:effectLst/>
              <a:latin typeface="Calibri" panose="020F0502020204030204" pitchFamily="34" charset="0"/>
              <a:ea typeface="Dotum" panose="020B0600000101010101" pitchFamily="34" charset="-127"/>
            </a:endParaRPr>
          </a:p>
          <a:p>
            <a:pPr>
              <a:spcAft>
                <a:spcPts val="1000"/>
              </a:spcAft>
              <a:buNone/>
            </a:pPr>
            <a:r>
              <a:rPr lang="es-CL" sz="2800" dirty="0">
                <a:solidFill>
                  <a:srgbClr val="1F1F1F"/>
                </a:solidFill>
                <a:effectLst/>
                <a:latin typeface="Calibri" panose="020F0502020204030204" pitchFamily="34" charset="0"/>
                <a:ea typeface="Dotum" panose="020B0600000101010101" pitchFamily="34" charset="-127"/>
              </a:rPr>
              <a:t>Los puntos de colecta, los Centros de sangre y los nodos de demanda deben coordinarse para llevar a cabo los cuatro procesos principales asociados a la donación de sangre que se inician con un donante y terminan con la transfusión de un paciente</a:t>
            </a:r>
            <a:endParaRPr lang="es-CL" sz="2800" dirty="0">
              <a:effectLst/>
              <a:latin typeface="Calibri" panose="020F0502020204030204" pitchFamily="34" charset="0"/>
              <a:ea typeface="Dotum" panose="020B0600000101010101" pitchFamily="34" charset="-127"/>
            </a:endParaRPr>
          </a:p>
          <a:p>
            <a:endParaRPr lang="es-CL" dirty="0"/>
          </a:p>
        </p:txBody>
      </p:sp>
    </p:spTree>
    <p:extLst>
      <p:ext uri="{BB962C8B-B14F-4D97-AF65-F5344CB8AC3E}">
        <p14:creationId xmlns:p14="http://schemas.microsoft.com/office/powerpoint/2010/main" val="253823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C4699-D1DB-F128-F377-9296242F2970}"/>
              </a:ext>
            </a:extLst>
          </p:cNvPr>
          <p:cNvSpPr>
            <a:spLocks noGrp="1"/>
          </p:cNvSpPr>
          <p:nvPr>
            <p:ph type="title"/>
          </p:nvPr>
        </p:nvSpPr>
        <p:spPr/>
        <p:txBody>
          <a:bodyPr/>
          <a:lstStyle/>
          <a:p>
            <a:pPr>
              <a:spcAft>
                <a:spcPts val="1000"/>
              </a:spcAft>
            </a:pPr>
            <a:r>
              <a:rPr lang="es-CL" sz="4400" u="sng"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Procesos de la cadena de suministro</a:t>
            </a:r>
            <a:br>
              <a:rPr lang="es-CL" sz="4400" dirty="0">
                <a:effectLst/>
                <a:latin typeface="Calibri" panose="020F0502020204030204" pitchFamily="34" charset="0"/>
                <a:ea typeface="Dotum" panose="020B0600000101010101" pitchFamily="34" charset="-127"/>
              </a:rPr>
            </a:br>
            <a:endParaRPr lang="es-CL" dirty="0"/>
          </a:p>
        </p:txBody>
      </p:sp>
      <p:sp>
        <p:nvSpPr>
          <p:cNvPr id="3" name="Marcador de contenido 2">
            <a:extLst>
              <a:ext uri="{FF2B5EF4-FFF2-40B4-BE49-F238E27FC236}">
                <a16:creationId xmlns:a16="http://schemas.microsoft.com/office/drawing/2014/main" id="{9802D4B8-8D05-B2AF-A617-AD39F398F02F}"/>
              </a:ext>
            </a:extLst>
          </p:cNvPr>
          <p:cNvSpPr>
            <a:spLocks noGrp="1"/>
          </p:cNvSpPr>
          <p:nvPr>
            <p:ph idx="1"/>
          </p:nvPr>
        </p:nvSpPr>
        <p:spPr/>
        <p:txBody>
          <a:bodyPr>
            <a:normAutofit/>
          </a:bodyPr>
          <a:lstStyle/>
          <a:p>
            <a:pPr>
              <a:spcAft>
                <a:spcPts val="1000"/>
              </a:spcAft>
              <a:buNone/>
            </a:pPr>
            <a:r>
              <a:rPr lang="es-CL" sz="2800"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La red de la cadena de suministro de sangre se compone de cuatro procesos principales que dependen del apoyo de diferentes instalaciones: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Font typeface="+mj-lt"/>
              <a:buAutoNum type="arabicPeriod"/>
            </a:pPr>
            <a:r>
              <a:rPr lang="es-CL" sz="2800"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Extracción de sangre,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Font typeface="+mj-lt"/>
              <a:buAutoNum type="arabicPeriod"/>
            </a:pPr>
            <a:r>
              <a:rPr lang="es-CL" sz="2800"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Producción de componentes (calificación biológica, separación de componentes)</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Font typeface="+mj-lt"/>
              <a:buAutoNum type="arabicPeriod"/>
            </a:pPr>
            <a:r>
              <a:rPr lang="es-CL" sz="2800"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almacenamiento y </a:t>
            </a:r>
            <a:endParaRPr lang="es-CL" sz="2800" dirty="0">
              <a:effectLst/>
              <a:latin typeface="Calibri" panose="020F0502020204030204" pitchFamily="34" charset="0"/>
              <a:ea typeface="Dotum" panose="020B0600000101010101" pitchFamily="34" charset="-127"/>
            </a:endParaRPr>
          </a:p>
          <a:p>
            <a:pPr marL="342900" lvl="0" indent="-342900">
              <a:spcAft>
                <a:spcPts val="1000"/>
              </a:spcAft>
              <a:buFont typeface="+mj-lt"/>
              <a:buAutoNum type="arabicPeriod"/>
            </a:pPr>
            <a:r>
              <a:rPr lang="es-CL" sz="2800" dirty="0">
                <a:solidFill>
                  <a:srgbClr val="1F1F1F"/>
                </a:solidFill>
                <a:effectLst/>
                <a:latin typeface="Calibri" panose="020F0502020204030204" pitchFamily="34" charset="0"/>
                <a:ea typeface="Dotum" panose="020B0600000101010101" pitchFamily="34" charset="-127"/>
                <a:cs typeface="Calibri" panose="020F0502020204030204" pitchFamily="34" charset="0"/>
              </a:rPr>
              <a:t>distribución, </a:t>
            </a:r>
            <a:endParaRPr lang="es-CL" sz="2800" dirty="0">
              <a:effectLst/>
              <a:latin typeface="Calibri" panose="020F0502020204030204" pitchFamily="34" charset="0"/>
              <a:ea typeface="Dotum" panose="020B0600000101010101" pitchFamily="34" charset="-127"/>
            </a:endParaRPr>
          </a:p>
          <a:p>
            <a:endParaRPr lang="es-CL" dirty="0"/>
          </a:p>
        </p:txBody>
      </p:sp>
    </p:spTree>
    <p:extLst>
      <p:ext uri="{BB962C8B-B14F-4D97-AF65-F5344CB8AC3E}">
        <p14:creationId xmlns:p14="http://schemas.microsoft.com/office/powerpoint/2010/main" val="46234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Figura 2">
            <a:extLst>
              <a:ext uri="{FF2B5EF4-FFF2-40B4-BE49-F238E27FC236}">
                <a16:creationId xmlns:a16="http://schemas.microsoft.com/office/drawing/2014/main" id="{8938B81F-E962-32E4-E8B5-8ACF60AFB2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16" t="23408" r="1416" b="13348"/>
          <a:stretch>
            <a:fillRect/>
          </a:stretch>
        </p:blipFill>
        <p:spPr bwMode="auto">
          <a:xfrm>
            <a:off x="1219199" y="2360680"/>
            <a:ext cx="9054353" cy="3737748"/>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FD74C5C1-01A0-51EF-D453-094EF16EEAAC}"/>
              </a:ext>
            </a:extLst>
          </p:cNvPr>
          <p:cNvPicPr>
            <a:picLocks noChangeAspect="1"/>
          </p:cNvPicPr>
          <p:nvPr/>
        </p:nvPicPr>
        <p:blipFill>
          <a:blip r:embed="rId3"/>
          <a:stretch>
            <a:fillRect/>
          </a:stretch>
        </p:blipFill>
        <p:spPr>
          <a:xfrm>
            <a:off x="1508203" y="519456"/>
            <a:ext cx="9661821" cy="1841224"/>
          </a:xfrm>
          <a:prstGeom prst="rect">
            <a:avLst/>
          </a:prstGeom>
        </p:spPr>
      </p:pic>
    </p:spTree>
    <p:extLst>
      <p:ext uri="{BB962C8B-B14F-4D97-AF65-F5344CB8AC3E}">
        <p14:creationId xmlns:p14="http://schemas.microsoft.com/office/powerpoint/2010/main" val="18766010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2869</TotalTime>
  <Words>1613</Words>
  <Application>Microsoft Macintosh PowerPoint</Application>
  <PresentationFormat>Panorámica</PresentationFormat>
  <Paragraphs>106</Paragraphs>
  <Slides>23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MS Mincho</vt:lpstr>
      <vt:lpstr>Aptos</vt:lpstr>
      <vt:lpstr>Aptos Display</vt:lpstr>
      <vt:lpstr>Arial</vt:lpstr>
      <vt:lpstr>Calibri</vt:lpstr>
      <vt:lpstr>Georgia</vt:lpstr>
      <vt:lpstr>Roboto</vt:lpstr>
      <vt:lpstr>Symbol</vt:lpstr>
      <vt:lpstr>Wingdings</vt:lpstr>
      <vt:lpstr>Tema de Office</vt:lpstr>
      <vt:lpstr>Presentación de PowerPoint</vt:lpstr>
      <vt:lpstr>Presentación de PowerPoint</vt:lpstr>
      <vt:lpstr>Misión</vt:lpstr>
      <vt:lpstr>En ella se desarrollan las siguientes actividades</vt:lpstr>
      <vt:lpstr>CADENA DE SUMINISTRO DE SANGRE (CSS)  </vt:lpstr>
      <vt:lpstr>Características de esta cadena diferenciadoras de otras redes tradicionales </vt:lpstr>
      <vt:lpstr>Niveles de la cadena de suministro </vt:lpstr>
      <vt:lpstr>Procesos de la cadena de suministro </vt:lpstr>
      <vt:lpstr>Presentación de PowerPoint</vt:lpstr>
      <vt:lpstr>Gestión de la cadena de suministro de sangre </vt:lpstr>
      <vt:lpstr>Presentación de PowerPoint</vt:lpstr>
      <vt:lpstr>CONCEPTOS BÁSICOS DE GESTIÓN DE    INVENTARIO DE COMPONENTES SANGUINEOS   </vt:lpstr>
      <vt:lpstr>Presentación de PowerPoint</vt:lpstr>
      <vt:lpstr>Presentación de PowerPoint</vt:lpstr>
      <vt:lpstr>Presentación de PowerPoint</vt:lpstr>
      <vt:lpstr>Presentación de PowerPoint</vt:lpstr>
      <vt:lpstr>Presentación de PowerPoint</vt:lpstr>
      <vt:lpstr>Auditoría Centros de Sangre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Cristina Martinez Valenzuela</dc:creator>
  <cp:lastModifiedBy>Dr. Felipe Gigoux L.</cp:lastModifiedBy>
  <cp:revision>3</cp:revision>
  <dcterms:created xsi:type="dcterms:W3CDTF">2026-06-15T20:04:54Z</dcterms:created>
  <dcterms:modified xsi:type="dcterms:W3CDTF">2026-06-19T14:28:00Z</dcterms:modified>
</cp:coreProperties>
</file>