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515" r:id="rId2"/>
    <p:sldId id="372" r:id="rId3"/>
    <p:sldId id="315" r:id="rId4"/>
    <p:sldId id="517" r:id="rId5"/>
    <p:sldId id="519" r:id="rId6"/>
    <p:sldId id="520" r:id="rId7"/>
    <p:sldId id="521" r:id="rId8"/>
    <p:sldId id="522" r:id="rId9"/>
    <p:sldId id="523" r:id="rId10"/>
    <p:sldId id="524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CC99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5154" autoAdjust="0"/>
  </p:normalViewPr>
  <p:slideViewPr>
    <p:cSldViewPr snapToGrid="0">
      <p:cViewPr varScale="1">
        <p:scale>
          <a:sx n="54" d="100"/>
          <a:sy n="54" d="100"/>
        </p:scale>
        <p:origin x="1112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2795A-F413-45E7-90A8-EC9AF022254F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4CDB8-2523-4FAE-ADAF-FAD79317704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159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4CDB8-2523-4FAE-ADAF-FAD79317704C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8693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1A8AD-C7E9-4259-054F-EC38DE2DD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D6B1299-9455-4993-1E83-8E70EA9F42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CE4B182-47D4-7E39-5A22-ED74B92D84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563E7C-9EB8-151C-A48D-64AB5A3023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4CDB8-2523-4FAE-ADAF-FAD79317704C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23401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40D53-8EE8-87C1-ABB2-D20715E1C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F976DFE-D574-7964-CB42-6E1A4DD9BE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DACC28F-D8F5-76A7-B3C8-3562CACF84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A6E49B5-FC2F-F3C3-2F97-03FFBB2944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4CDB8-2523-4FAE-ADAF-FAD79317704C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7340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55589-DC8D-C1FF-26E6-2CF95ACA9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E2A8C81-DAB6-BEA4-6009-222078868E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FA46ECA-4828-188E-A8F7-7CBEF55B62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076E70-CA48-2F40-E61B-5356E070D6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4CDB8-2523-4FAE-ADAF-FAD79317704C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2776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434F8-2BE7-6039-DAC7-A67689EE1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F70672F-C2A4-7B43-2904-731DB2FA49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8CE748C-F566-A648-15F2-45E6C55395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8893EA-3C61-B6E5-4395-F520C5B3E6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4CDB8-2523-4FAE-ADAF-FAD79317704C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56300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9BCCA-617B-2E5C-13B3-228890E80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B302ACF-7706-490C-9064-D1D3A3141F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B27A9CC-9060-8538-8792-E4BC747653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27EF2F-146A-F6DE-2007-F75C623849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4CDB8-2523-4FAE-ADAF-FAD79317704C}" type="slidenum">
              <a:rPr lang="es-CL" smtClean="0"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79766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A0728-05FF-F39A-FF23-73F984278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2A9724A-659B-9487-7D7E-D8F61CD884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92D3ECE-E287-BD85-952B-92F97271AB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0AF100B-DCAA-F794-B45B-DD9406F796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4CDB8-2523-4FAE-ADAF-FAD79317704C}" type="slidenum">
              <a:rPr lang="es-CL" smtClean="0"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28587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F54F6-56A4-4DC9-9106-9EBDF1758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983920-3800-49F8-B1F7-7CBC01663C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BDCBA2-6D4F-4444-AA78-C865A697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2F52F6-B4FB-4493-A181-42C3926A9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92C5D9-6714-49F8-A571-FC10C8F42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0939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5B3B56-FA48-467D-9F2F-4144EE8F6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08A840-B6D1-4CA5-940E-E320A3B39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6EDC70-DF4E-4BF2-8D1A-4971ECE3D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0B2A04-8580-43AD-87AB-D12A5875C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0B3D2A-F45D-4925-8EC9-673851C30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9056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F532687-D554-44FA-9197-9FDBD758D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D195C63-EB88-44BC-808F-0F70057B6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BD0A03-5482-4DE9-8CBB-02DBF8CEA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246D86-C8EC-4AFD-B121-6775D02DC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BD769D-3ED6-4B33-985A-0D4CE7C6C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4418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8044C2-E715-4DDB-A82A-7768E25C6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74F9B0-6919-4B14-8186-6D74D3FA9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4D0CF6-D65E-4340-8A8F-D32859ED9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A0A158-67DE-4D05-A5F1-BA88826E7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5AB029-D5DA-45DC-B4D4-5884A59C8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7407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794833-5D47-4E92-8544-F05EA18FE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9258B1-58E2-441F-891F-6C6931478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0E3F83-07CD-4EAA-B4D6-1D5D4FD5C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884853-C22F-4A97-9F3C-B1FEEE0D3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21CF9D-06B1-4D4C-AAE7-091F8D5E5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823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06E888-62B9-4591-BF8F-E0B0F3DF0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274CCE-EFB9-404C-992F-C3C8444BFC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89F5C63-C7CD-47B2-8501-2ED2BEB2A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8C1F69-576D-4FB3-B463-E5D6C5563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75B706-8FA9-4C53-AC59-60E88B900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D7CBE9-6C42-4D86-9426-AE8C82DB2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2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2AABA1-9466-4221-A232-520E56A28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494BAE-5C5D-48FE-B61C-0814E0945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28A4DF-12C1-472B-B87B-837796AE2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5AECB31-574C-4032-A337-BBCD7143A2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03AC51D-8D8A-4708-99B7-F7A204D51F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26D1954-EC21-496D-857B-D9AD8842A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AFCB43A-D6A6-426E-A678-4D15B621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D6CC97A-1E60-4D41-A73A-2936B1D34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6244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EB5CC7-C12F-47F8-8D2E-710D96CEA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A6B2F1-117E-4E9B-A45D-025C29359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B87A99F-8B79-4E46-AE67-6D795904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947553D-BE40-4480-BE08-02FA42EC2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412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2DD9A70-6DFF-4064-828F-5361248FB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924718F-E392-48BE-BC51-0CAFBFA62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6A18D1C-3730-4A72-B491-5D776763B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13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43A06E-BA0C-4026-85A4-ADE9B266A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767842-61E0-4B0C-AA75-E633C7F75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0C979F-16D5-4F4C-B1AD-15766AEAE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435D07-068C-4D3D-9EE1-0DC5F804A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47EF40-80B3-432F-BF5C-F1FCD955F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279A7C-C543-412B-B471-C020C6FDF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4186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E69A28-8BD2-4B74-8DD5-A936813A6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A82A5B-380F-424A-908B-46DD8AAAAA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47B283B-2EB6-4F6E-B636-3D25DA207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D7362B-2474-428E-A778-3AE9B093C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760FB6E-F60B-4C9B-9DC8-6E94C5550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CC10B5-04EE-4DDD-A2D2-4ACA5A246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04515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5A112D4-E6B9-4BEF-AEF9-68029AB16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ACA01F-E9DC-415A-802A-379E320E1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F7C504-8502-43CC-9F6A-498D6DEAB1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ED493-255A-4FCB-A979-FBC58D63AED3}" type="datetimeFigureOut">
              <a:rPr lang="es-CL" smtClean="0"/>
              <a:t>19-06-2026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67D351-CFD4-4E78-97F6-AAFDEA6431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97ED10-A7D6-453A-8D22-770C32405F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CEA09-9E2C-4F50-9532-2AAB3A6CD1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73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2841D-1B95-B02C-9172-543D9E5EF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2B151320-5319-ADC6-2D15-12137013D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90" y="1958975"/>
            <a:ext cx="8879185" cy="1470025"/>
          </a:xfrm>
        </p:spPr>
        <p:txBody>
          <a:bodyPr>
            <a:normAutofit fontScale="90000"/>
          </a:bodyPr>
          <a:lstStyle/>
          <a:p>
            <a:r>
              <a:rPr lang="es-CL" sz="4800" b="1" dirty="0">
                <a:solidFill>
                  <a:srgbClr val="996633"/>
                </a:solidFill>
              </a:rPr>
              <a:t>Propuesta Organización de Irradiación de Glóbulos Rojos y Plaquetas año 2027</a:t>
            </a: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27A83EBC-EC3C-0F19-292B-D77D6A65D4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456" y="4572000"/>
            <a:ext cx="9405087" cy="902525"/>
          </a:xfrm>
        </p:spPr>
        <p:txBody>
          <a:bodyPr>
            <a:normAutofit/>
          </a:bodyPr>
          <a:lstStyle/>
          <a:p>
            <a:r>
              <a:rPr lang="es-CL" sz="3200" b="1" dirty="0">
                <a:solidFill>
                  <a:schemeClr val="accent3">
                    <a:lumMod val="50000"/>
                  </a:schemeClr>
                </a:solidFill>
              </a:rPr>
              <a:t>Departamento de Gestión de Inventario y Distribución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8FC54AB-EB80-140D-D73C-BD4139B1452E}"/>
              </a:ext>
            </a:extLst>
          </p:cNvPr>
          <p:cNvSpPr txBox="1"/>
          <p:nvPr/>
        </p:nvSpPr>
        <p:spPr>
          <a:xfrm>
            <a:off x="3047010" y="5474525"/>
            <a:ext cx="60979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sz="1800" b="1" dirty="0">
                <a:solidFill>
                  <a:schemeClr val="accent3">
                    <a:lumMod val="50000"/>
                  </a:schemeClr>
                </a:solidFill>
              </a:rPr>
              <a:t>B</a:t>
            </a:r>
            <a:r>
              <a:rPr lang="es-CL" b="1" dirty="0">
                <a:solidFill>
                  <a:schemeClr val="accent3">
                    <a:lumMod val="50000"/>
                  </a:schemeClr>
                </a:solidFill>
              </a:rPr>
              <a:t>Q. FELIPE ROJAS BARRIOS</a:t>
            </a:r>
          </a:p>
          <a:p>
            <a:pPr algn="ctr"/>
            <a:r>
              <a:rPr lang="es-CL" sz="1800" b="1" dirty="0">
                <a:solidFill>
                  <a:schemeClr val="accent3">
                    <a:lumMod val="50000"/>
                  </a:schemeClr>
                </a:solidFill>
              </a:rPr>
              <a:t>D</a:t>
            </a:r>
            <a:r>
              <a:rPr lang="es-CL" b="1" dirty="0">
                <a:solidFill>
                  <a:schemeClr val="accent3">
                    <a:lumMod val="50000"/>
                  </a:schemeClr>
                </a:solidFill>
              </a:rPr>
              <a:t>R. MIGUEL ÁNGEL MUÑOZ ACUÑA</a:t>
            </a:r>
            <a:endParaRPr lang="es-CL" sz="1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55DE529-5AD3-6EF9-C63D-FE4D5DE99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57" y="165731"/>
            <a:ext cx="3047009" cy="130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871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A3C75-2E3A-164D-95F6-20943C7B3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11FD06AD-4E03-2E08-B7D0-8C52DAF8F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90" y="1958975"/>
            <a:ext cx="8879185" cy="1470025"/>
          </a:xfrm>
        </p:spPr>
        <p:txBody>
          <a:bodyPr>
            <a:normAutofit fontScale="90000"/>
          </a:bodyPr>
          <a:lstStyle/>
          <a:p>
            <a:r>
              <a:rPr lang="es-CL" sz="4800" b="1" dirty="0">
                <a:solidFill>
                  <a:srgbClr val="996633"/>
                </a:solidFill>
              </a:rPr>
              <a:t>Propuesta Organización de Irradiación de Productos Sanguíneos Lábiles 2027</a:t>
            </a: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3C115DBB-5EF1-7E6A-D67A-337173444B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456" y="4572000"/>
            <a:ext cx="9405087" cy="902525"/>
          </a:xfrm>
        </p:spPr>
        <p:txBody>
          <a:bodyPr>
            <a:normAutofit/>
          </a:bodyPr>
          <a:lstStyle/>
          <a:p>
            <a:r>
              <a:rPr lang="es-CL" sz="3200" b="1" dirty="0">
                <a:solidFill>
                  <a:schemeClr val="accent3">
                    <a:lumMod val="50000"/>
                  </a:schemeClr>
                </a:solidFill>
              </a:rPr>
              <a:t>Departamento de Gestión de Inventario y Distribución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5B2843-917A-C1F3-EEEC-907D32780E7E}"/>
              </a:ext>
            </a:extLst>
          </p:cNvPr>
          <p:cNvSpPr txBox="1"/>
          <p:nvPr/>
        </p:nvSpPr>
        <p:spPr>
          <a:xfrm>
            <a:off x="3047010" y="5474525"/>
            <a:ext cx="60979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sz="1800" b="1" dirty="0">
                <a:solidFill>
                  <a:schemeClr val="accent3">
                    <a:lumMod val="50000"/>
                  </a:schemeClr>
                </a:solidFill>
              </a:rPr>
              <a:t>B</a:t>
            </a:r>
            <a:r>
              <a:rPr lang="es-CL" b="1" dirty="0">
                <a:solidFill>
                  <a:schemeClr val="accent3">
                    <a:lumMod val="50000"/>
                  </a:schemeClr>
                </a:solidFill>
              </a:rPr>
              <a:t>Q. FELIPE ROJAS BARRIOS</a:t>
            </a:r>
          </a:p>
          <a:p>
            <a:pPr algn="ctr"/>
            <a:r>
              <a:rPr lang="es-CL" sz="1800" b="1" dirty="0">
                <a:solidFill>
                  <a:schemeClr val="accent3">
                    <a:lumMod val="50000"/>
                  </a:schemeClr>
                </a:solidFill>
              </a:rPr>
              <a:t>D</a:t>
            </a:r>
            <a:r>
              <a:rPr lang="es-CL" b="1" dirty="0">
                <a:solidFill>
                  <a:schemeClr val="accent3">
                    <a:lumMod val="50000"/>
                  </a:schemeClr>
                </a:solidFill>
              </a:rPr>
              <a:t>R. MIGUEL ÁNGEL MUÑOZ ACUÑA</a:t>
            </a:r>
            <a:endParaRPr lang="es-CL" sz="1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5856704-9536-EE10-D767-568A2C81C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57" y="165731"/>
            <a:ext cx="3047009" cy="130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678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8A2FD-A4FC-2652-500D-FCBF82AFE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893F1DC1-ADA6-A2AB-CD26-A2D12E2FA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90" y="1958975"/>
            <a:ext cx="8879185" cy="1470025"/>
          </a:xfrm>
        </p:spPr>
        <p:txBody>
          <a:bodyPr>
            <a:normAutofit/>
          </a:bodyPr>
          <a:lstStyle/>
          <a:p>
            <a:r>
              <a:rPr lang="es-CL" sz="4800" b="1" dirty="0">
                <a:solidFill>
                  <a:srgbClr val="996633"/>
                </a:solidFill>
              </a:rPr>
              <a:t>Glosario</a:t>
            </a: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356C5123-4D60-F6DE-AC06-95C4A36DFA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9689" y="5213268"/>
            <a:ext cx="8879185" cy="1221087"/>
          </a:xfrm>
        </p:spPr>
        <p:txBody>
          <a:bodyPr>
            <a:normAutofit fontScale="92500" lnSpcReduction="10000"/>
          </a:bodyPr>
          <a:lstStyle/>
          <a:p>
            <a:r>
              <a:rPr lang="es-CL" sz="1600" b="1" dirty="0">
                <a:solidFill>
                  <a:schemeClr val="accent3">
                    <a:lumMod val="50000"/>
                  </a:schemeClr>
                </a:solidFill>
              </a:rPr>
              <a:t>PSL: Productos sanguíneos lábiles.</a:t>
            </a:r>
          </a:p>
          <a:p>
            <a:r>
              <a:rPr lang="es-CL" sz="1600" b="1" dirty="0">
                <a:solidFill>
                  <a:schemeClr val="accent3">
                    <a:lumMod val="50000"/>
                  </a:schemeClr>
                </a:solidFill>
              </a:rPr>
              <a:t>UMT: Unidad de medicina transfusional.</a:t>
            </a:r>
          </a:p>
          <a:p>
            <a:r>
              <a:rPr lang="es-CL" sz="1600" b="1" dirty="0">
                <a:solidFill>
                  <a:schemeClr val="accent3">
                    <a:lumMod val="50000"/>
                  </a:schemeClr>
                </a:solidFill>
              </a:rPr>
              <a:t>MRSMT: Macro Red Sur Medicina Transfusional</a:t>
            </a:r>
          </a:p>
          <a:p>
            <a:r>
              <a:rPr lang="es-CL" sz="1600" b="1" dirty="0">
                <a:solidFill>
                  <a:schemeClr val="accent3">
                    <a:lumMod val="50000"/>
                  </a:schemeClr>
                </a:solidFill>
              </a:rPr>
              <a:t>CSC: Centro de Sangre y Tejidos Concepción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F0D96E9-3A6B-80B6-2B63-D964276E8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57" y="165731"/>
            <a:ext cx="3047009" cy="130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85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5">
            <a:extLst>
              <a:ext uri="{FF2B5EF4-FFF2-40B4-BE49-F238E27FC236}">
                <a16:creationId xmlns:a16="http://schemas.microsoft.com/office/drawing/2014/main" id="{782720DB-F795-FD32-2EEE-4DDAB5C83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330" y="365125"/>
            <a:ext cx="10101470" cy="1325563"/>
          </a:xfrm>
        </p:spPr>
        <p:txBody>
          <a:bodyPr>
            <a:normAutofit/>
          </a:bodyPr>
          <a:lstStyle/>
          <a:p>
            <a:r>
              <a:rPr lang="es-CL" sz="4000" b="1" dirty="0">
                <a:solidFill>
                  <a:srgbClr val="996633"/>
                </a:solidFill>
              </a:rPr>
              <a:t>Propuesta Organización Irradiación de GR y PQ año 2027</a:t>
            </a:r>
            <a:endParaRPr lang="es-CL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9711E0F-9036-73E0-B015-4878EC4B4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/>
              <a:t>Introducción</a:t>
            </a:r>
          </a:p>
          <a:p>
            <a:pPr marL="0" indent="0" algn="just">
              <a:buNone/>
            </a:pPr>
            <a:r>
              <a:rPr lang="es-ES" dirty="0"/>
              <a:t>La transfusión de componentes sanguíneos </a:t>
            </a:r>
            <a:r>
              <a:rPr lang="es-ES" i="1" dirty="0"/>
              <a:t>irradiados</a:t>
            </a:r>
            <a:r>
              <a:rPr lang="es-ES" dirty="0"/>
              <a:t> constituye una medida preventiva fundamental frente a la enfermedad injerto contra huésped asociada a transfusión, una complicación infrecuente, pero de elevada mortalidad. Los requerimientos medios y demanda puntual de productos sanguíneos lábiles (PSL) </a:t>
            </a:r>
            <a:r>
              <a:rPr lang="es-ES" i="1" dirty="0"/>
              <a:t>irradiados</a:t>
            </a:r>
            <a:r>
              <a:rPr lang="es-ES" dirty="0"/>
              <a:t>, han aumentado año tras año debido, entre varias causas, al envejecimiento de la población, al tratamiento de enfermedades crónicas no transmisibles relacionadas con la vejez y a pacientes pediátricos con patologías oncológicas.</a:t>
            </a:r>
          </a:p>
          <a:p>
            <a:pPr lvl="1"/>
            <a:endParaRPr lang="es-MX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A93FB0E-97CA-ECC3-9ECC-F980D73DE4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57" y="165732"/>
            <a:ext cx="1207349" cy="51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900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CA5BE-52F3-8C29-8939-21640D8AB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5">
            <a:extLst>
              <a:ext uri="{FF2B5EF4-FFF2-40B4-BE49-F238E27FC236}">
                <a16:creationId xmlns:a16="http://schemas.microsoft.com/office/drawing/2014/main" id="{16550937-2551-36EA-EA15-BC1D5DFFB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330" y="365125"/>
            <a:ext cx="10101470" cy="1325563"/>
          </a:xfrm>
        </p:spPr>
        <p:txBody>
          <a:bodyPr>
            <a:normAutofit/>
          </a:bodyPr>
          <a:lstStyle/>
          <a:p>
            <a:r>
              <a:rPr lang="es-CL" sz="4000" b="1" dirty="0">
                <a:solidFill>
                  <a:srgbClr val="996633"/>
                </a:solidFill>
              </a:rPr>
              <a:t>Propuesta Organización Irradiación de PSL 2027</a:t>
            </a:r>
            <a:endParaRPr lang="es-CL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99052B2-0659-9763-7F82-D86758CD1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b="1" dirty="0"/>
              <a:t>Objetivo</a:t>
            </a:r>
          </a:p>
          <a:p>
            <a:pPr marL="0" indent="0" algn="just">
              <a:buNone/>
            </a:pPr>
            <a:r>
              <a:rPr lang="es-ES" dirty="0"/>
              <a:t>Presentar la organización de la distribución a las Unidades de Medicina Transfusional (UMT) de la Macro Red Sur De Medicina Transfusional de Chile (MRSMT) PSL </a:t>
            </a:r>
            <a:r>
              <a:rPr lang="es-ES" i="1" dirty="0"/>
              <a:t>irradiados</a:t>
            </a:r>
            <a:r>
              <a:rPr lang="es-ES" dirty="0"/>
              <a:t> para el año 2027.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b="1" dirty="0"/>
              <a:t>Metodología</a:t>
            </a:r>
            <a:endParaRPr lang="es-ES" dirty="0"/>
          </a:p>
          <a:p>
            <a:pPr marL="0" indent="0" algn="just">
              <a:buNone/>
            </a:pPr>
            <a:r>
              <a:rPr lang="es-ES" dirty="0"/>
              <a:t>Se analizó la transfusión efectiva de PSL irradiados, glóbulos rojos y plaquetas, en la MRSMT entre los años 2020 y 2025. Se estableció una demanda basal media de PSL </a:t>
            </a:r>
            <a:r>
              <a:rPr lang="es-ES" i="1" dirty="0"/>
              <a:t>irradiados</a:t>
            </a:r>
            <a:r>
              <a:rPr lang="es-ES" dirty="0"/>
              <a:t> a distribuir, glóbulos rojos y plaquetas, diariamente y por grupo sanguíneo, a aquellas UMT que presentaron transfusiones efectivas de este producto sanguíneo, siendo estas UTM Hospital Guillermo Grant Benavente de Concepción, UMT Hospital Las Higueras y UTM Hospital Regional Talca. Se consideró la distribución planificada de PSL en un mes medio de 20 días hábiles, con distribución de estos componentes, cinco días a la semana. Se determinó el tiempo requerido para la obtención de productos </a:t>
            </a:r>
            <a:r>
              <a:rPr lang="es-ES" i="1" dirty="0"/>
              <a:t>irradiados.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pPr lvl="1"/>
            <a:endParaRPr lang="es-MX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7CD3A62-FE19-0BDC-D20B-72740E58E3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57" y="165732"/>
            <a:ext cx="1207349" cy="51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143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6D77E-23D1-182B-C03C-E95DC1D8E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5">
            <a:extLst>
              <a:ext uri="{FF2B5EF4-FFF2-40B4-BE49-F238E27FC236}">
                <a16:creationId xmlns:a16="http://schemas.microsoft.com/office/drawing/2014/main" id="{B2BA8300-F521-ED62-2297-5FA9473CA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330" y="365125"/>
            <a:ext cx="10101470" cy="1325563"/>
          </a:xfrm>
        </p:spPr>
        <p:txBody>
          <a:bodyPr>
            <a:normAutofit/>
          </a:bodyPr>
          <a:lstStyle/>
          <a:p>
            <a:r>
              <a:rPr lang="es-CL" sz="4000" b="1" dirty="0">
                <a:solidFill>
                  <a:srgbClr val="996633"/>
                </a:solidFill>
              </a:rPr>
              <a:t>Propuesta Organización Irradiación de PSL 2027</a:t>
            </a:r>
            <a:endParaRPr lang="es-CL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E246EEC-9F92-21E9-DA79-DBD54C06D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/>
              <a:t>Resultados</a:t>
            </a:r>
          </a:p>
          <a:p>
            <a:pPr marL="0" indent="0" algn="just">
              <a:buNone/>
            </a:pPr>
            <a:r>
              <a:rPr lang="es-ES" dirty="0"/>
              <a:t>Se obtuvo una media de 11 unidades de glóbulos rojos y 25 plaquetas </a:t>
            </a:r>
            <a:r>
              <a:rPr lang="es-ES" i="1" dirty="0"/>
              <a:t>irradiadas</a:t>
            </a:r>
            <a:r>
              <a:rPr lang="es-ES" dirty="0"/>
              <a:t> a distribuir diariamente. La distribución de los PSL se distribuye y expone, por UMT y por grupo sanguíneo, en la siguiente tabla.</a:t>
            </a:r>
          </a:p>
          <a:p>
            <a:pPr marL="0" indent="0" algn="just">
              <a:buNone/>
            </a:pPr>
            <a:endParaRPr lang="es-E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CCABC0E-77A5-DE35-FC0E-A6AF1E5DB0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57" y="165732"/>
            <a:ext cx="1207349" cy="51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913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CA5DB-E286-44EF-18EE-3EAB60040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5">
            <a:extLst>
              <a:ext uri="{FF2B5EF4-FFF2-40B4-BE49-F238E27FC236}">
                <a16:creationId xmlns:a16="http://schemas.microsoft.com/office/drawing/2014/main" id="{F6F392D7-A50D-919B-3452-24706DA47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330" y="365125"/>
            <a:ext cx="10101470" cy="1325563"/>
          </a:xfrm>
        </p:spPr>
        <p:txBody>
          <a:bodyPr>
            <a:normAutofit/>
          </a:bodyPr>
          <a:lstStyle/>
          <a:p>
            <a:r>
              <a:rPr lang="es-CL" sz="4000" b="1" dirty="0">
                <a:solidFill>
                  <a:srgbClr val="996633"/>
                </a:solidFill>
              </a:rPr>
              <a:t>Propuesta Organización Irradiación de PSL 2027</a:t>
            </a:r>
            <a:endParaRPr lang="es-CL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589AFD2-1A7F-4438-A685-C046CF52A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b="1" dirty="0"/>
              <a:t>Tabla 1. Consolidado de PSL </a:t>
            </a:r>
            <a:r>
              <a:rPr lang="es-ES" sz="2400" b="1" i="1" dirty="0"/>
              <a:t>Irradiados</a:t>
            </a:r>
            <a:r>
              <a:rPr lang="es-ES" sz="2400" b="1" dirty="0"/>
              <a:t> a Distribuir a UMT de la MRSMT.</a:t>
            </a:r>
            <a:endParaRPr lang="es-ES" sz="2400" dirty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324D7C6-CB5F-3B08-3635-3C28A5995E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5266" y="2664043"/>
            <a:ext cx="9861468" cy="382883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C337E63-D8B6-0530-BD73-07B4CC7FE4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57" y="165732"/>
            <a:ext cx="1207349" cy="51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401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B771F-9580-3A1F-0689-D3C3D4340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5">
            <a:extLst>
              <a:ext uri="{FF2B5EF4-FFF2-40B4-BE49-F238E27FC236}">
                <a16:creationId xmlns:a16="http://schemas.microsoft.com/office/drawing/2014/main" id="{1E956443-5235-45F8-5601-DBC3E3814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330" y="365125"/>
            <a:ext cx="10101470" cy="1325563"/>
          </a:xfrm>
        </p:spPr>
        <p:txBody>
          <a:bodyPr>
            <a:normAutofit/>
          </a:bodyPr>
          <a:lstStyle/>
          <a:p>
            <a:r>
              <a:rPr lang="es-CL" sz="4000" b="1" dirty="0">
                <a:solidFill>
                  <a:srgbClr val="996633"/>
                </a:solidFill>
              </a:rPr>
              <a:t>Propuesta Organización Irradiación de PSL 2027</a:t>
            </a:r>
            <a:endParaRPr lang="es-CL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0AB6012-9B76-862A-52D0-875B59D47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/>
              <a:t>Tiempo Requerido</a:t>
            </a:r>
          </a:p>
          <a:p>
            <a:pPr marL="0" indent="0" algn="just">
              <a:buNone/>
            </a:pPr>
            <a:r>
              <a:rPr lang="es-ES" dirty="0"/>
              <a:t>En promedio un equipo de irradiación de componentes sanguíneos puede </a:t>
            </a:r>
            <a:r>
              <a:rPr lang="es-ES" i="1" dirty="0"/>
              <a:t>irradiar</a:t>
            </a:r>
            <a:r>
              <a:rPr lang="es-ES" dirty="0"/>
              <a:t> hasta 60 glóbulos rojos cada ocho horas. Esto implica 7.5 unidades de glóbulos rojos cada hora. Esta referencia considera todo el proceso, pues el equipamiento puede </a:t>
            </a:r>
            <a:r>
              <a:rPr lang="es-ES" i="1" dirty="0"/>
              <a:t>irradiar</a:t>
            </a:r>
            <a:r>
              <a:rPr lang="es-ES" dirty="0"/>
              <a:t> tres bolsas de glóbulos rojos en unos cinco a seis minutos (5.3 minutos).</a:t>
            </a:r>
          </a:p>
          <a:p>
            <a:pPr marL="0" indent="0" algn="just">
              <a:buNone/>
            </a:pPr>
            <a:r>
              <a:rPr lang="es-ES" dirty="0"/>
              <a:t>Si consideramos el proceso por completo, para 11 unidades de glóbulos rojos, se requieren dos horas. Para 25 unidades de plaquetas, se requieren también dos horas.</a:t>
            </a:r>
          </a:p>
          <a:p>
            <a:pPr marL="0" indent="0" algn="just">
              <a:buNone/>
            </a:pPr>
            <a:r>
              <a:rPr lang="es-ES" dirty="0"/>
              <a:t>En cuanto al rendimiento teórico, también expuesto por el fabricante, el número de ciclos y tiempo estimado se expone en la tabla 2.</a:t>
            </a:r>
          </a:p>
          <a:p>
            <a:pPr marL="0" indent="0" algn="just">
              <a:buNone/>
            </a:pPr>
            <a:endParaRPr lang="es-E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989FBE4-52DF-65DA-789B-CFCA641B0D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57" y="165732"/>
            <a:ext cx="1207349" cy="51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733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49578-6BEE-1820-CCE3-F677CB3D5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5">
            <a:extLst>
              <a:ext uri="{FF2B5EF4-FFF2-40B4-BE49-F238E27FC236}">
                <a16:creationId xmlns:a16="http://schemas.microsoft.com/office/drawing/2014/main" id="{D888BADB-7F06-A500-280C-A7E07B45D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330" y="365125"/>
            <a:ext cx="10101470" cy="1325563"/>
          </a:xfrm>
        </p:spPr>
        <p:txBody>
          <a:bodyPr>
            <a:normAutofit/>
          </a:bodyPr>
          <a:lstStyle/>
          <a:p>
            <a:r>
              <a:rPr lang="es-CL" sz="4000" b="1" dirty="0">
                <a:solidFill>
                  <a:srgbClr val="996633"/>
                </a:solidFill>
              </a:rPr>
              <a:t>Propuesta Organización Irradiación de PSL 2027</a:t>
            </a:r>
            <a:endParaRPr lang="es-CL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C370CB1-5731-62D7-926D-AC564E2D8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b="1" dirty="0"/>
              <a:t>Tabla 2. Tiempo Total Práctico de PSL A Irradiar Según Datos De Fabricante.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B97B748-DA34-95F4-3A41-186D36C3F8F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396" r="12496" b="10206"/>
          <a:stretch>
            <a:fillRect/>
          </a:stretch>
        </p:blipFill>
        <p:spPr>
          <a:xfrm>
            <a:off x="2800597" y="2329619"/>
            <a:ext cx="6590806" cy="334334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F70CE7E-8872-5C04-C4E9-E373B9FF56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57" y="165732"/>
            <a:ext cx="1207349" cy="51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488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46586-F8FD-2FB4-0E52-7FFC58052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5">
            <a:extLst>
              <a:ext uri="{FF2B5EF4-FFF2-40B4-BE49-F238E27FC236}">
                <a16:creationId xmlns:a16="http://schemas.microsoft.com/office/drawing/2014/main" id="{649E95C3-FD36-BCC1-4ED0-EB1DF37CB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330" y="365125"/>
            <a:ext cx="10101470" cy="1325563"/>
          </a:xfrm>
        </p:spPr>
        <p:txBody>
          <a:bodyPr>
            <a:normAutofit/>
          </a:bodyPr>
          <a:lstStyle/>
          <a:p>
            <a:r>
              <a:rPr lang="es-CL" sz="4000" b="1" dirty="0">
                <a:solidFill>
                  <a:srgbClr val="996633"/>
                </a:solidFill>
              </a:rPr>
              <a:t>Propuesta Organización Irradiación de PSL 2027</a:t>
            </a:r>
            <a:endParaRPr lang="es-CL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B74C038-4AA4-9FB5-F453-5B8297919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ES" b="1" dirty="0"/>
              <a:t>Distribución de PSL</a:t>
            </a:r>
            <a:endParaRPr lang="es-ES" dirty="0"/>
          </a:p>
          <a:p>
            <a:pPr marL="0" indent="0" algn="just">
              <a:buNone/>
            </a:pPr>
            <a:r>
              <a:rPr lang="es-ES" dirty="0"/>
              <a:t>Glóbulos rojos: Unidades frescas (máximo seis días desde la donación).</a:t>
            </a:r>
          </a:p>
          <a:p>
            <a:pPr marL="0" indent="0" algn="just">
              <a:buNone/>
            </a:pPr>
            <a:r>
              <a:rPr lang="es-ES" dirty="0"/>
              <a:t>Plaquetas: Unidades según la distribución industrializada de plaquetas a las UMT de MRSMT.</a:t>
            </a:r>
          </a:p>
          <a:p>
            <a:pPr marL="0" indent="0" algn="just">
              <a:buNone/>
            </a:pPr>
            <a:r>
              <a:rPr lang="es-ES" dirty="0"/>
              <a:t>	Lunes: plaquetas de donación día jueves (un día de vida).</a:t>
            </a:r>
          </a:p>
          <a:p>
            <a:pPr marL="0" indent="0" algn="just">
              <a:buNone/>
            </a:pPr>
            <a:r>
              <a:rPr lang="es-ES" dirty="0"/>
              <a:t>	Martes: plaquetas de donación día viernes (un día de vida).</a:t>
            </a:r>
          </a:p>
          <a:p>
            <a:pPr marL="0" indent="0" algn="just">
              <a:buNone/>
            </a:pPr>
            <a:r>
              <a:rPr lang="es-ES" dirty="0"/>
              <a:t>	Miércoles: plaquetas de donación día lunes (tres días de vida).</a:t>
            </a:r>
          </a:p>
          <a:p>
            <a:pPr marL="0" indent="0" algn="just">
              <a:buNone/>
            </a:pPr>
            <a:r>
              <a:rPr lang="es-ES" dirty="0"/>
              <a:t>	Jueves: plaquetas de donación día martes (tres días de vida).</a:t>
            </a:r>
          </a:p>
          <a:p>
            <a:pPr marL="0" indent="0" algn="just">
              <a:buNone/>
            </a:pPr>
            <a:r>
              <a:rPr lang="es-ES" dirty="0"/>
              <a:t>	Viernes: plaquetas de donación día miércoles (tres días de vida).</a:t>
            </a:r>
          </a:p>
          <a:p>
            <a:pPr marL="0" indent="0" algn="just">
              <a:buNone/>
            </a:pPr>
            <a:r>
              <a:rPr lang="es-ES" dirty="0"/>
              <a:t>Horario: Se mantiene horario planificado de retiro de PSL establecidos.</a:t>
            </a:r>
          </a:p>
          <a:p>
            <a:pPr marL="0" indent="0" algn="just">
              <a:buNone/>
            </a:pPr>
            <a:r>
              <a:rPr lang="es-ES" dirty="0"/>
              <a:t>Irradiación: Lunes a viernes en horario de tarde, de 15:00 a 17:00 horas. Podrá realizarse la </a:t>
            </a:r>
            <a:r>
              <a:rPr lang="es-ES" i="1" dirty="0"/>
              <a:t>irradiación</a:t>
            </a:r>
            <a:r>
              <a:rPr lang="es-ES" dirty="0"/>
              <a:t> de PSL los días lunes a viernes en horario de mañana, de 09:00 a 11:00 horas según demanda puntual y/o existencia en inventario. </a:t>
            </a:r>
          </a:p>
          <a:p>
            <a:pPr marL="0" indent="0" algn="just">
              <a:buNone/>
            </a:pPr>
            <a:endParaRPr lang="es-E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9AEDD57-AA34-A001-A502-1A0DB1D121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57" y="165732"/>
            <a:ext cx="1207349" cy="51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099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4721</TotalTime>
  <Words>722</Words>
  <Application>Microsoft Office PowerPoint</Application>
  <PresentationFormat>Panorámica</PresentationFormat>
  <Paragraphs>52</Paragraphs>
  <Slides>10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Propuesta Organización de Irradiación de Glóbulos Rojos y Plaquetas año 2027</vt:lpstr>
      <vt:lpstr>Glosario</vt:lpstr>
      <vt:lpstr>Propuesta Organización Irradiación de GR y PQ año 2027</vt:lpstr>
      <vt:lpstr>Propuesta Organización Irradiación de PSL 2027</vt:lpstr>
      <vt:lpstr>Propuesta Organización Irradiación de PSL 2027</vt:lpstr>
      <vt:lpstr>Propuesta Organización Irradiación de PSL 2027</vt:lpstr>
      <vt:lpstr>Propuesta Organización Irradiación de PSL 2027</vt:lpstr>
      <vt:lpstr>Propuesta Organización Irradiación de PSL 2027</vt:lpstr>
      <vt:lpstr>Propuesta Organización Irradiación de PSL 2027</vt:lpstr>
      <vt:lpstr>Propuesta Organización de Irradiación de Productos Sanguíneos Lábiles 2027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Habilitación de Espacios Para Plasma Fresco Congelafo</dc:title>
  <dc:creator>FelipeRojas</dc:creator>
  <cp:lastModifiedBy>Dr_Miguel_Angel</cp:lastModifiedBy>
  <cp:revision>92</cp:revision>
  <dcterms:created xsi:type="dcterms:W3CDTF">2022-03-22T14:46:42Z</dcterms:created>
  <dcterms:modified xsi:type="dcterms:W3CDTF">2026-06-19T14:38:17Z</dcterms:modified>
</cp:coreProperties>
</file>