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0" r:id="rId4"/>
    <p:sldId id="259" r:id="rId5"/>
    <p:sldId id="261" r:id="rId6"/>
    <p:sldId id="262" r:id="rId7"/>
    <p:sldId id="258" r:id="rId8"/>
    <p:sldId id="269" r:id="rId9"/>
    <p:sldId id="263" r:id="rId10"/>
    <p:sldId id="268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7BBF81C1-E420-416F-BAD7-D5E3E0A787AE}">
          <p14:sldIdLst>
            <p14:sldId id="256"/>
            <p14:sldId id="264"/>
            <p14:sldId id="260"/>
            <p14:sldId id="259"/>
            <p14:sldId id="261"/>
            <p14:sldId id="262"/>
            <p14:sldId id="258"/>
            <p14:sldId id="269"/>
          </p14:sldIdLst>
        </p14:section>
        <p14:section name="Sección sin título" id="{C68C7C6C-9B58-4B3F-A87E-E7C00020A34F}">
          <p14:sldIdLst>
            <p14:sldId id="263"/>
            <p14:sldId id="268"/>
            <p14:sldId id="266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5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484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02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065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9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201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670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153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149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826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43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2D93A5-0EC4-48FF-8AB8-2A571B5A88BE}" type="datetimeFigureOut">
              <a:rPr lang="es-CL" smtClean="0"/>
              <a:t>19-06-2026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0D1A1F-E1D3-4F45-B301-6020A8B4A3D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1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7DB5F-834E-3838-BAE2-E3BA2DFF4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L" sz="5400" dirty="0"/>
              <a:t>Procedimiento de recepción de las muestras de sangre para calificación biológica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64C800-182F-62FB-A59D-FC1DA0E632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Laboratorios de Calificación Biológica</a:t>
            </a:r>
          </a:p>
          <a:p>
            <a:r>
              <a:rPr lang="es-CL" dirty="0"/>
              <a:t>Centro de Sangre Concepción</a:t>
            </a:r>
          </a:p>
        </p:txBody>
      </p:sp>
    </p:spTree>
    <p:extLst>
      <p:ext uri="{BB962C8B-B14F-4D97-AF65-F5344CB8AC3E}">
        <p14:creationId xmlns:p14="http://schemas.microsoft.com/office/powerpoint/2010/main" val="29610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3A2C31B-9408-AA6C-D11F-FBDFB640D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5" y="1472613"/>
            <a:ext cx="2571750" cy="3429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C57527-7AE5-E3A2-57CE-11FAB38BB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08" y="1964147"/>
            <a:ext cx="1397613" cy="31058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7CAC94-F3DD-D622-C025-96F6EA3BD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59" y="1203158"/>
            <a:ext cx="2471245" cy="329499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31E121F-1F43-C345-E0AC-7A7755649CC7}"/>
              </a:ext>
            </a:extLst>
          </p:cNvPr>
          <p:cNvSpPr txBox="1"/>
          <p:nvPr/>
        </p:nvSpPr>
        <p:spPr>
          <a:xfrm>
            <a:off x="1038368" y="5059397"/>
            <a:ext cx="217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TUBO SIN ETIQUETA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934D576-AD10-32FF-84AA-1C8B53D07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306" y="2755286"/>
            <a:ext cx="2174667" cy="289955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E8D1FD-8752-F663-A5D7-17A00EDC61D6}"/>
              </a:ext>
            </a:extLst>
          </p:cNvPr>
          <p:cNvSpPr txBox="1"/>
          <p:nvPr/>
        </p:nvSpPr>
        <p:spPr>
          <a:xfrm>
            <a:off x="6352447" y="4698955"/>
            <a:ext cx="217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MUESTRA ESCASA</a:t>
            </a:r>
          </a:p>
        </p:txBody>
      </p:sp>
    </p:spTree>
    <p:extLst>
      <p:ext uri="{BB962C8B-B14F-4D97-AF65-F5344CB8AC3E}">
        <p14:creationId xmlns:p14="http://schemas.microsoft.com/office/powerpoint/2010/main" val="284026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56B5F-EF7B-1250-C2A7-4D07F85B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b="1" dirty="0"/>
              <a:t>Preparación y distribución de las muestras conformes para procesamiento en Laboratorios</a:t>
            </a:r>
            <a:br>
              <a:rPr lang="es-CL" sz="2800" b="1" dirty="0">
                <a:latin typeface="+mj-lt"/>
              </a:rPr>
            </a:br>
            <a:endParaRPr lang="es-CL" sz="28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6EDF06A-799C-95DE-D843-81361011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400" b="1" dirty="0">
                <a:latin typeface="+mj-lt"/>
              </a:rPr>
              <a:t>En Área Preanalítica del Laboratorio: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400" b="1" dirty="0"/>
              <a:t>Posterior a la centrifugación</a:t>
            </a:r>
          </a:p>
          <a:p>
            <a:pPr marL="0" indent="0">
              <a:buNone/>
            </a:pPr>
            <a:endParaRPr lang="es-CL" sz="2400" b="1" dirty="0">
              <a:latin typeface="+mj-lt"/>
            </a:endParaRPr>
          </a:p>
          <a:p>
            <a:pPr marL="0" indent="0">
              <a:buNone/>
            </a:pPr>
            <a:r>
              <a:rPr lang="es-CL" sz="2400" b="1" dirty="0">
                <a:latin typeface="+mj-lt"/>
              </a:rPr>
              <a:t>Preparación y distribución de las muestras conformes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400" b="1" dirty="0">
                <a:latin typeface="+mj-lt"/>
              </a:rPr>
              <a:t>Traspaso a gradillas para Laboratorio de Inmunohematología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400" b="1" dirty="0">
                <a:latin typeface="+mj-lt"/>
              </a:rPr>
              <a:t>Traspaso a gradillas para Laboratorio de Microbiología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CL" sz="1400" b="1" dirty="0">
                <a:latin typeface="+mj-lt"/>
              </a:rPr>
              <a:t>Traspaso a gradillas para Seroteca</a:t>
            </a:r>
          </a:p>
          <a:p>
            <a:pPr marL="201168" lvl="1" indent="0">
              <a:buNone/>
            </a:pPr>
            <a:endParaRPr lang="es-CL" sz="1200" b="1" dirty="0">
              <a:latin typeface="+mj-lt"/>
            </a:endParaRPr>
          </a:p>
          <a:p>
            <a:pPr marL="201168" lvl="1" indent="0">
              <a:buNone/>
            </a:pPr>
            <a:endParaRPr lang="es-CL" sz="1200" b="1" dirty="0">
              <a:latin typeface="+mj-lt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070C0"/>
                </a:solidFill>
                <a:latin typeface="+mj-lt"/>
              </a:rPr>
              <a:t>Revisión condición del tubo y la etiqueta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rgbClr val="0070C0"/>
                </a:solidFill>
                <a:latin typeface="+mj-lt"/>
              </a:rPr>
              <a:t>Condición de la muestra</a:t>
            </a:r>
            <a:endParaRPr lang="es-CL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es-C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FF1EA0-04D5-A2DF-19D9-DD51B3344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9965" b="20276"/>
          <a:stretch/>
        </p:blipFill>
        <p:spPr>
          <a:xfrm>
            <a:off x="8534401" y="2362199"/>
            <a:ext cx="2198914" cy="32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81DED01C-A7CA-C622-22B5-1BF68107C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366131"/>
              </p:ext>
            </p:extLst>
          </p:nvPr>
        </p:nvGraphicFramePr>
        <p:xfrm>
          <a:off x="195943" y="185058"/>
          <a:ext cx="11821886" cy="6379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0946">
                  <a:extLst>
                    <a:ext uri="{9D8B030D-6E8A-4147-A177-3AD203B41FA5}">
                      <a16:colId xmlns:a16="http://schemas.microsoft.com/office/drawing/2014/main" val="1133029356"/>
                    </a:ext>
                  </a:extLst>
                </a:gridCol>
                <a:gridCol w="2998555">
                  <a:extLst>
                    <a:ext uri="{9D8B030D-6E8A-4147-A177-3AD203B41FA5}">
                      <a16:colId xmlns:a16="http://schemas.microsoft.com/office/drawing/2014/main" val="4038123542"/>
                    </a:ext>
                  </a:extLst>
                </a:gridCol>
                <a:gridCol w="4623425">
                  <a:extLst>
                    <a:ext uri="{9D8B030D-6E8A-4147-A177-3AD203B41FA5}">
                      <a16:colId xmlns:a16="http://schemas.microsoft.com/office/drawing/2014/main" val="980347166"/>
                    </a:ext>
                  </a:extLst>
                </a:gridCol>
                <a:gridCol w="2108960">
                  <a:extLst>
                    <a:ext uri="{9D8B030D-6E8A-4147-A177-3AD203B41FA5}">
                      <a16:colId xmlns:a16="http://schemas.microsoft.com/office/drawing/2014/main" val="2605092759"/>
                    </a:ext>
                  </a:extLst>
                </a:gridCol>
              </a:tblGrid>
              <a:tr h="621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600" kern="100" dirty="0">
                          <a:effectLst/>
                        </a:rPr>
                        <a:t>Proceso </a:t>
                      </a:r>
                      <a:endParaRPr lang="es-C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600" kern="100">
                          <a:effectLst/>
                        </a:rPr>
                        <a:t>Incidente </a:t>
                      </a:r>
                      <a:endParaRPr lang="es-C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600" kern="100" dirty="0">
                          <a:effectLst/>
                        </a:rPr>
                        <a:t>Medida correctiva</a:t>
                      </a: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600" kern="100" dirty="0">
                          <a:effectLst/>
                        </a:rPr>
                        <a:t>Consecuencia/ Impacto</a:t>
                      </a:r>
                    </a:p>
                  </a:txBody>
                  <a:tcPr marL="53509" marR="53509" marT="0" marB="0"/>
                </a:tc>
                <a:extLst>
                  <a:ext uri="{0D108BD9-81ED-4DB2-BD59-A6C34878D82A}">
                    <a16:rowId xmlns:a16="http://schemas.microsoft.com/office/drawing/2014/main" val="2877590046"/>
                  </a:ext>
                </a:extLst>
              </a:tr>
              <a:tr h="77873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>
                          <a:effectLst/>
                        </a:rPr>
                        <a:t>Condición del tubo y la Etiqueta</a:t>
                      </a:r>
                      <a:endParaRPr lang="es-C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>
                          <a:effectLst/>
                        </a:rPr>
                        <a:t>Tubo con trizadura (sin muestra)</a:t>
                      </a:r>
                      <a:endParaRPr lang="es-C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Se rechaza el tubo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Manejo de derrames de acuerdo a POE de Bioseguridad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Declaración de incidente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Puede proceder como muestra escasa si corresponde (más de 1 tubo)</a:t>
                      </a:r>
                      <a:endParaRPr lang="es-CL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extLst>
                  <a:ext uri="{0D108BD9-81ED-4DB2-BD59-A6C34878D82A}">
                    <a16:rowId xmlns:a16="http://schemas.microsoft.com/office/drawing/2014/main" val="1360150400"/>
                  </a:ext>
                </a:extLst>
              </a:tr>
              <a:tr h="50060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>
                          <a:effectLst/>
                        </a:rPr>
                        <a:t>Etiqueta no permite ver la muestra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>
                          <a:effectLst/>
                        </a:rPr>
                        <a:t> </a:t>
                      </a:r>
                      <a:endParaRPr lang="es-C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Retiro de una parte de la etiqueta para visualizar la muestra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Declaración de incidente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Demora </a:t>
                      </a:r>
                      <a:r>
                        <a:rPr lang="es-CL" sz="1000" kern="100" dirty="0">
                          <a:effectLst/>
                        </a:rPr>
                        <a:t>por dificultad</a:t>
                      </a:r>
                      <a:endParaRPr lang="es-CL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extLst>
                  <a:ext uri="{0D108BD9-81ED-4DB2-BD59-A6C34878D82A}">
                    <a16:rowId xmlns:a16="http://schemas.microsoft.com/office/drawing/2014/main" val="1756623159"/>
                  </a:ext>
                </a:extLst>
              </a:tr>
              <a:tr h="66171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 dirty="0">
                          <a:effectLst/>
                        </a:rPr>
                        <a:t>Etiqueta pegada a menos de 1 cm de la base del tubo/etiqueta en diagonal</a:t>
                      </a:r>
                      <a:endParaRPr lang="es-C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Imposibilidad de lectura de código de barra por los analizadores. </a:t>
                      </a:r>
                      <a:r>
                        <a:rPr lang="es-CL" sz="1000" b="1" kern="100" dirty="0">
                          <a:effectLst/>
                        </a:rPr>
                        <a:t>Lectura manual con pistola.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Declaración de incidente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Demora</a:t>
                      </a:r>
                      <a:r>
                        <a:rPr lang="es-CL" sz="1000" kern="100" dirty="0">
                          <a:effectLst/>
                        </a:rPr>
                        <a:t> por dificultad</a:t>
                      </a:r>
                      <a:endParaRPr lang="es-CL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extLst>
                  <a:ext uri="{0D108BD9-81ED-4DB2-BD59-A6C34878D82A}">
                    <a16:rowId xmlns:a16="http://schemas.microsoft.com/office/drawing/2014/main" val="3998496014"/>
                  </a:ext>
                </a:extLst>
              </a:tr>
              <a:tr h="39560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>
                          <a:effectLst/>
                        </a:rPr>
                        <a:t>Etiqueta código de barras pegada con los números hacia la izquierda</a:t>
                      </a:r>
                      <a:endParaRPr lang="es-C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Declaración de incidente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 </a:t>
                      </a:r>
                      <a:endParaRPr lang="es-CL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extLst>
                  <a:ext uri="{0D108BD9-81ED-4DB2-BD59-A6C34878D82A}">
                    <a16:rowId xmlns:a16="http://schemas.microsoft.com/office/drawing/2014/main" val="2114837314"/>
                  </a:ext>
                </a:extLst>
              </a:tr>
              <a:tr h="50060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kern="100" dirty="0">
                          <a:effectLst/>
                        </a:rPr>
                        <a:t>Condición de la muestra</a:t>
                      </a:r>
                      <a:endParaRPr lang="es-C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>
                          <a:effectLst/>
                        </a:rPr>
                        <a:t>Muestras diluidas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>
                          <a:effectLst/>
                        </a:rPr>
                        <a:t> </a:t>
                      </a:r>
                      <a:endParaRPr lang="es-C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Inspección visual.</a:t>
                      </a:r>
                      <a:r>
                        <a:rPr lang="es-CL" sz="1000" b="1" kern="100" dirty="0">
                          <a:effectLst/>
                        </a:rPr>
                        <a:t> No se procesa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Declaración de incidente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Donación eliminada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 </a:t>
                      </a:r>
                      <a:endParaRPr lang="es-CL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extLst>
                  <a:ext uri="{0D108BD9-81ED-4DB2-BD59-A6C34878D82A}">
                    <a16:rowId xmlns:a16="http://schemas.microsoft.com/office/drawing/2014/main" val="3599779309"/>
                  </a:ext>
                </a:extLst>
              </a:tr>
              <a:tr h="47681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>
                          <a:effectLst/>
                        </a:rPr>
                        <a:t>Muestras coaguladas</a:t>
                      </a:r>
                      <a:endParaRPr lang="es-C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Inspección visual. </a:t>
                      </a:r>
                      <a:r>
                        <a:rPr lang="es-CL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procesa</a:t>
                      </a:r>
                      <a:endParaRPr lang="es-CL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Declaración de incidente</a:t>
                      </a:r>
                      <a:endParaRPr lang="es-CL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Donación eliminada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extLst>
                  <a:ext uri="{0D108BD9-81ED-4DB2-BD59-A6C34878D82A}">
                    <a16:rowId xmlns:a16="http://schemas.microsoft.com/office/drawing/2014/main" val="1493053599"/>
                  </a:ext>
                </a:extLst>
              </a:tr>
              <a:tr h="117120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 dirty="0">
                          <a:effectLst/>
                        </a:rPr>
                        <a:t>Muestra hemolizadas</a:t>
                      </a:r>
                      <a:endParaRPr lang="es-C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Si es 1 tubo hemolizado se procesan los otros 2 tubos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Si es el set y es muy intensa (4+) no se puede procesar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Se reporta a Producción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Declaración de incidente  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Se procesa </a:t>
                      </a:r>
                      <a:r>
                        <a:rPr lang="es-CL" sz="1000" kern="100" dirty="0">
                          <a:effectLst/>
                        </a:rPr>
                        <a:t>y se elimina el tubo hemolizado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Donación eliminada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extLst>
                  <a:ext uri="{0D108BD9-81ED-4DB2-BD59-A6C34878D82A}">
                    <a16:rowId xmlns:a16="http://schemas.microsoft.com/office/drawing/2014/main" val="2738142421"/>
                  </a:ext>
                </a:extLst>
              </a:tr>
              <a:tr h="36160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 dirty="0">
                          <a:effectLst/>
                        </a:rPr>
                        <a:t>Muestra muy </a:t>
                      </a:r>
                      <a:r>
                        <a:rPr lang="es-CL" sz="1200" kern="100" dirty="0" err="1">
                          <a:effectLst/>
                        </a:rPr>
                        <a:t>lipémica</a:t>
                      </a:r>
                      <a:endParaRPr lang="es-C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Dificultad para la lectura de TAI, lectura manual de TAI. Se procesa y notifica</a:t>
                      </a:r>
                      <a:endParaRPr lang="es-CL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Retraso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extLst>
                  <a:ext uri="{0D108BD9-81ED-4DB2-BD59-A6C34878D82A}">
                    <a16:rowId xmlns:a16="http://schemas.microsoft.com/office/drawing/2014/main" val="2209469338"/>
                  </a:ext>
                </a:extLst>
              </a:tr>
              <a:tr h="47681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>
                          <a:effectLst/>
                        </a:rPr>
                        <a:t>Muestras con hematocrito bajo</a:t>
                      </a:r>
                      <a:endParaRPr lang="es-CL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kern="100" dirty="0">
                          <a:effectLst/>
                        </a:rPr>
                        <a:t>Inspección visual, recuento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Declaración de incidente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>
                          <a:effectLst/>
                        </a:rPr>
                        <a:t>Se procesa</a:t>
                      </a:r>
                      <a:endParaRPr lang="es-CL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extLst>
                  <a:ext uri="{0D108BD9-81ED-4DB2-BD59-A6C34878D82A}">
                    <a16:rowId xmlns:a16="http://schemas.microsoft.com/office/drawing/2014/main" val="2169441139"/>
                  </a:ext>
                </a:extLst>
              </a:tr>
              <a:tr h="43458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kern="100" dirty="0">
                          <a:effectLst/>
                        </a:rPr>
                        <a:t>Muestras con capa </a:t>
                      </a:r>
                      <a:r>
                        <a:rPr lang="es-CL" sz="1200" kern="100" dirty="0" err="1">
                          <a:effectLst/>
                        </a:rPr>
                        <a:t>leucoplaquetaria</a:t>
                      </a:r>
                      <a:r>
                        <a:rPr lang="es-CL" sz="1200" kern="100" dirty="0">
                          <a:effectLst/>
                        </a:rPr>
                        <a:t> con espesor anormal </a:t>
                      </a:r>
                      <a:endParaRPr lang="es-CL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kern="100" dirty="0">
                          <a:effectLst/>
                        </a:rPr>
                        <a:t>Inspección visual, recuento</a:t>
                      </a:r>
                      <a:endParaRPr lang="es-CL" sz="1000" b="1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Declaración de incidente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kern="100" dirty="0">
                          <a:effectLst/>
                        </a:rPr>
                        <a:t>Se procesa</a:t>
                      </a:r>
                      <a:endParaRPr lang="es-CL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41" marR="50141" marT="0" marB="0"/>
                </a:tc>
                <a:extLst>
                  <a:ext uri="{0D108BD9-81ED-4DB2-BD59-A6C34878D82A}">
                    <a16:rowId xmlns:a16="http://schemas.microsoft.com/office/drawing/2014/main" val="263199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2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B81DB443-AE28-2358-88B1-12B44D8C8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6" y="1922789"/>
            <a:ext cx="2431029" cy="32413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8584D79-6827-1E28-CA75-CC9DD40B1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1" y="743809"/>
            <a:ext cx="2431030" cy="3241373"/>
          </a:xfrm>
          <a:prstGeom prst="rect">
            <a:avLst/>
          </a:prstGeo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CE6B4861-4CA2-E3AE-7951-F449D7162001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t="24369" r="21819" b="19012"/>
          <a:stretch/>
        </p:blipFill>
        <p:spPr>
          <a:xfrm>
            <a:off x="9021905" y="1612016"/>
            <a:ext cx="2639291" cy="36339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102C6C8-724F-7D93-3D1D-501E9499E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74" y="3429000"/>
            <a:ext cx="2138996" cy="2849252"/>
          </a:xfrm>
          <a:prstGeom prst="rect">
            <a:avLst/>
          </a:prstGeom>
        </p:spPr>
      </p:pic>
      <p:pic>
        <p:nvPicPr>
          <p:cNvPr id="12" name="Marcador de contenido 16">
            <a:extLst>
              <a:ext uri="{FF2B5EF4-FFF2-40B4-BE49-F238E27FC236}">
                <a16:creationId xmlns:a16="http://schemas.microsoft.com/office/drawing/2014/main" id="{525B6422-4065-1150-AD31-324CC15D7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04" y="389379"/>
            <a:ext cx="2138997" cy="2851996"/>
          </a:xfr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4AD57FA-B928-FE53-4958-E28F9BB9A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28" y="3462629"/>
            <a:ext cx="2224086" cy="222408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BB2149C-820B-A863-8E22-4965713A3B59}"/>
              </a:ext>
            </a:extLst>
          </p:cNvPr>
          <p:cNvSpPr txBox="1"/>
          <p:nvPr/>
        </p:nvSpPr>
        <p:spPr>
          <a:xfrm>
            <a:off x="1110245" y="5317383"/>
            <a:ext cx="1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TUBOS DILUIDOS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DEF42B1-9F3F-1934-9EEA-BFA3A2866885}"/>
              </a:ext>
            </a:extLst>
          </p:cNvPr>
          <p:cNvSpPr txBox="1"/>
          <p:nvPr/>
        </p:nvSpPr>
        <p:spPr>
          <a:xfrm>
            <a:off x="6287584" y="2872043"/>
            <a:ext cx="231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TUBOS COAGULADOS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36FC64-0EA3-60E4-D27A-0B11ADF76AF7}"/>
              </a:ext>
            </a:extLst>
          </p:cNvPr>
          <p:cNvSpPr txBox="1"/>
          <p:nvPr/>
        </p:nvSpPr>
        <p:spPr>
          <a:xfrm>
            <a:off x="9658181" y="4668960"/>
            <a:ext cx="24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TUBOS HEMOLIZADOS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D7AD04F-7A77-5A94-AC5E-0AAC07B63B07}"/>
              </a:ext>
            </a:extLst>
          </p:cNvPr>
          <p:cNvSpPr txBox="1"/>
          <p:nvPr/>
        </p:nvSpPr>
        <p:spPr>
          <a:xfrm>
            <a:off x="8215879" y="5868008"/>
            <a:ext cx="239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MUESTRA LIPEMICA </a:t>
            </a:r>
          </a:p>
        </p:txBody>
      </p:sp>
    </p:spTree>
    <p:extLst>
      <p:ext uri="{BB962C8B-B14F-4D97-AF65-F5344CB8AC3E}">
        <p14:creationId xmlns:p14="http://schemas.microsoft.com/office/powerpoint/2010/main" val="248944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300A8-5AEF-4EB4-576D-6AF0D91A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286603"/>
            <a:ext cx="10505231" cy="1450757"/>
          </a:xfrm>
        </p:spPr>
        <p:txBody>
          <a:bodyPr>
            <a:normAutofit/>
          </a:bodyPr>
          <a:lstStyle/>
          <a:p>
            <a:r>
              <a:rPr lang="es-CL" sz="3200" b="1" dirty="0"/>
              <a:t>Recepción de muestras</a:t>
            </a:r>
            <a:br>
              <a:rPr lang="es-CL" sz="4000" b="1" dirty="0"/>
            </a:br>
            <a:r>
              <a:rPr lang="es-CL" sz="2400" b="1" u="sng" dirty="0"/>
              <a:t>Procesos</a:t>
            </a:r>
            <a:br>
              <a:rPr lang="es-CL" sz="2400" b="1" u="sng" dirty="0"/>
            </a:br>
            <a:endParaRPr lang="es-CL" sz="4000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820966-9490-B15F-CE3A-6B46323D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3618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200" b="1" dirty="0">
                <a:latin typeface="+mj-lt"/>
              </a:rPr>
              <a:t>Recepción de los Bolsos de transporte con tubos </a:t>
            </a:r>
            <a:endParaRPr lang="es-CL" sz="2200" dirty="0">
              <a:latin typeface="+mj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200" b="1" dirty="0">
                <a:latin typeface="+mj-lt"/>
              </a:rPr>
              <a:t>Recepción de los sets de tubos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200" b="1" dirty="0">
                <a:latin typeface="+mj-lt"/>
              </a:rPr>
              <a:t>Centrifugación de los tubos</a:t>
            </a:r>
            <a:endParaRPr lang="es-CL" sz="2200" dirty="0">
              <a:latin typeface="+mj-lt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200" b="1" dirty="0">
                <a:latin typeface="+mj-lt"/>
              </a:rPr>
              <a:t> Preparación y distribución de las muestras conformes para procesamiento en Laboratorios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L" sz="2000" b="1" dirty="0">
                <a:latin typeface="+mj-lt"/>
              </a:rPr>
              <a:t>Revisión condición del tubo y la etiqueta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CL" sz="2000" b="1" dirty="0">
                <a:latin typeface="+mj-lt"/>
              </a:rPr>
              <a:t>Condición de la muestra</a:t>
            </a:r>
            <a:endParaRPr lang="es-CL" sz="2000" dirty="0">
              <a:latin typeface="+mj-lt"/>
            </a:endParaRP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226D850A-89D4-0752-8010-F95E3A75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7" r="-1" b="12929"/>
          <a:stretch>
            <a:fillRect/>
          </a:stretch>
        </p:blipFill>
        <p:spPr>
          <a:xfrm>
            <a:off x="9524074" y="11"/>
            <a:ext cx="2666404" cy="265834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377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079DD-B45C-D144-D7A3-AB796E65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7259582" cy="1286942"/>
          </a:xfrm>
        </p:spPr>
        <p:txBody>
          <a:bodyPr anchor="b">
            <a:normAutofit fontScale="90000"/>
          </a:bodyPr>
          <a:lstStyle/>
          <a:p>
            <a:br>
              <a:rPr lang="es-CL" sz="3600" b="1" dirty="0"/>
            </a:br>
            <a:br>
              <a:rPr lang="es-CL" sz="3600" b="1" dirty="0"/>
            </a:br>
            <a:r>
              <a:rPr lang="es-CL" sz="3100" b="1" dirty="0"/>
              <a:t>Recepción de los Bolsos de transporte con tubos</a:t>
            </a:r>
            <a:br>
              <a:rPr lang="es-CL" sz="3100" b="1" dirty="0"/>
            </a:br>
            <a:br>
              <a:rPr lang="es-CL" sz="2700" b="1" dirty="0"/>
            </a:br>
            <a:r>
              <a:rPr lang="es-CL" sz="2700" b="1" u="sng" dirty="0"/>
              <a:t>Bolsos para Transporte</a:t>
            </a:r>
            <a:endParaRPr lang="es-CL" sz="5400" u="sng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256643-B660-DA0F-2450-6E28CC35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57" y="1847850"/>
            <a:ext cx="4643620" cy="4435340"/>
          </a:xfrm>
        </p:spPr>
        <p:txBody>
          <a:bodyPr>
            <a:normAutofit fontScale="92500" lnSpcReduction="20000"/>
          </a:bodyPr>
          <a:lstStyle/>
          <a:p>
            <a:pPr lvl="0"/>
            <a:endParaRPr lang="es-CL" sz="1800" b="1" dirty="0">
              <a:solidFill>
                <a:schemeClr val="tx1"/>
              </a:solidFill>
              <a:latin typeface="+mj-lt"/>
            </a:endParaRPr>
          </a:p>
          <a:p>
            <a:pPr lvl="1">
              <a:buClrTx/>
              <a:buFont typeface="Calibri Light" panose="020F0302020204030204" pitchFamily="34" charset="0"/>
              <a:buChar char="⁻"/>
            </a:pPr>
            <a:r>
              <a:rPr lang="es-CL" sz="2100" dirty="0">
                <a:solidFill>
                  <a:schemeClr val="tx1"/>
                </a:solidFill>
                <a:latin typeface="+mj-lt"/>
              </a:rPr>
              <a:t>Bolsos con rótulo de identificación según sitio de colecta</a:t>
            </a:r>
          </a:p>
          <a:p>
            <a:pPr lvl="1">
              <a:buClrTx/>
              <a:buFont typeface="Calibri Light" panose="020F0302020204030204" pitchFamily="34" charset="0"/>
              <a:buChar char="⁻"/>
            </a:pPr>
            <a:r>
              <a:rPr lang="es-CL" sz="2100" dirty="0">
                <a:solidFill>
                  <a:schemeClr val="tx1"/>
                </a:solidFill>
                <a:latin typeface="+mj-lt"/>
              </a:rPr>
              <a:t>2 Gradillas de plástico de 60 posiciones rotuladas como CSC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1"/>
                </a:solidFill>
                <a:latin typeface="+mj-lt"/>
              </a:rPr>
              <a:t>largo 250 mm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1"/>
                </a:solidFill>
                <a:latin typeface="+mj-lt"/>
              </a:rPr>
              <a:t>ancho 105 mm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1"/>
                </a:solidFill>
                <a:latin typeface="+mj-lt"/>
              </a:rPr>
              <a:t>alto 65 mm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Calibri Light" panose="020F0302020204030204" pitchFamily="34" charset="0"/>
              <a:buChar char="⁻"/>
            </a:pPr>
            <a:r>
              <a:rPr lang="es-CL" sz="1900" dirty="0">
                <a:solidFill>
                  <a:schemeClr val="tx1"/>
                </a:solidFill>
                <a:latin typeface="+mj-lt"/>
              </a:rPr>
              <a:t>Aislante aluminizado</a:t>
            </a:r>
          </a:p>
          <a:p>
            <a:pPr>
              <a:buFont typeface="Wingdings" panose="05000000000000000000" pitchFamily="2" charset="2"/>
              <a:buChar char="ü"/>
            </a:pPr>
            <a:endParaRPr lang="es-CL" sz="1800" b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s-CL" sz="1800" dirty="0">
                <a:solidFill>
                  <a:schemeClr val="tx1"/>
                </a:solidFill>
                <a:latin typeface="+mj-lt"/>
              </a:rPr>
              <a:t>Sets de 3 </a:t>
            </a:r>
            <a:r>
              <a:rPr lang="es-CL" sz="1800" b="1" dirty="0">
                <a:solidFill>
                  <a:schemeClr val="tx1"/>
                </a:solidFill>
                <a:latin typeface="+mj-lt"/>
              </a:rPr>
              <a:t>tubos </a:t>
            </a:r>
            <a:r>
              <a:rPr lang="es-CL" sz="1800" dirty="0">
                <a:solidFill>
                  <a:schemeClr val="tx1"/>
                </a:solidFill>
                <a:latin typeface="+mj-lt"/>
              </a:rPr>
              <a:t>de 6 ml anticoagulados con EDTA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s-CL" sz="1800" dirty="0">
                <a:solidFill>
                  <a:schemeClr val="tx1"/>
                </a:solidFill>
                <a:latin typeface="+mj-lt"/>
              </a:rPr>
              <a:t>Copia del </a:t>
            </a:r>
            <a:r>
              <a:rPr lang="es-CL" sz="1800" b="1" dirty="0">
                <a:solidFill>
                  <a:schemeClr val="tx1"/>
                </a:solidFill>
                <a:latin typeface="+mj-lt"/>
              </a:rPr>
              <a:t>Informe de Colecta</a:t>
            </a:r>
          </a:p>
          <a:p>
            <a:pPr marL="0" indent="0">
              <a:buClrTx/>
              <a:buNone/>
            </a:pPr>
            <a:endParaRPr lang="es-CL" sz="1800" b="1" dirty="0">
              <a:solidFill>
                <a:schemeClr val="tx1"/>
              </a:solidFill>
              <a:latin typeface="+mj-lt"/>
            </a:endParaRPr>
          </a:p>
          <a:p>
            <a:pPr marL="0" indent="0" algn="r">
              <a:buClrTx/>
              <a:buNone/>
            </a:pPr>
            <a:r>
              <a:rPr lang="es-CL" sz="1500" b="1" dirty="0">
                <a:solidFill>
                  <a:schemeClr val="tx1"/>
                </a:solidFill>
                <a:latin typeface="+mj-lt"/>
              </a:rPr>
              <a:t>Capacidad máxima de la gradilla: 12 donaciones</a:t>
            </a:r>
          </a:p>
          <a:p>
            <a:pPr marL="0" indent="0" algn="r">
              <a:buClrTx/>
              <a:buNone/>
            </a:pPr>
            <a:r>
              <a:rPr lang="es-CL" sz="1500" b="1" dirty="0">
                <a:solidFill>
                  <a:schemeClr val="tx1"/>
                </a:solidFill>
                <a:latin typeface="+mj-lt"/>
              </a:rPr>
              <a:t>Capacidad máxima del bolso: 24 donaciones</a:t>
            </a:r>
          </a:p>
          <a:p>
            <a:pPr marL="0" indent="0">
              <a:buNone/>
            </a:pPr>
            <a:endParaRPr lang="es-CL" sz="1800" b="1" dirty="0"/>
          </a:p>
          <a:p>
            <a:pPr marL="0" indent="0">
              <a:buNone/>
            </a:pPr>
            <a:endParaRPr lang="es-CL" sz="1800" b="1" dirty="0"/>
          </a:p>
          <a:p>
            <a:pPr marL="0" lvl="0" indent="0">
              <a:buNone/>
            </a:pPr>
            <a:endParaRPr lang="es-CL" sz="1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32C22C1-7CB9-01FC-3EE1-36C151666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7" r="-1" b="12929"/>
          <a:stretch>
            <a:fillRect/>
          </a:stretch>
        </p:blipFill>
        <p:spPr>
          <a:xfrm>
            <a:off x="8778023" y="1086727"/>
            <a:ext cx="2054573" cy="20483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D02E17-AC87-DAE5-F917-A654E502A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7220" y="3275499"/>
            <a:ext cx="1820984" cy="16370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01C5A6B-F1E2-D9BF-19A2-C9DBE18CF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847850"/>
            <a:ext cx="1828419" cy="11001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17C8FCF-FDE0-9E7C-12B3-7AC6A8DF1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01" y="3557702"/>
            <a:ext cx="1934441" cy="2579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30E0A3-1370-3726-5A3B-EAA8B13ED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/>
          <a:stretch>
            <a:fillRect/>
          </a:stretch>
        </p:blipFill>
        <p:spPr>
          <a:xfrm>
            <a:off x="7376886" y="4658689"/>
            <a:ext cx="1614356" cy="1820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BBE5D12-7A91-E278-0A55-4E829CCD57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66215" y="3053626"/>
            <a:ext cx="1227404" cy="1636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805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999AF-6A36-897A-161A-ACF246E6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662" y="2081430"/>
            <a:ext cx="3825240" cy="405631"/>
          </a:xfrm>
        </p:spPr>
        <p:txBody>
          <a:bodyPr anchor="t">
            <a:normAutofit fontScale="90000"/>
          </a:bodyPr>
          <a:lstStyle/>
          <a:p>
            <a:r>
              <a:rPr lang="es-CL" sz="1600" b="1" dirty="0"/>
              <a:t>Horarios actuales de Recepción y entrega de Bolsos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D81693-69B3-26CF-DCE0-C1D32B744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98" y="1583704"/>
            <a:ext cx="5094717" cy="4232444"/>
          </a:xfrm>
        </p:spPr>
        <p:txBody>
          <a:bodyPr>
            <a:normAutofit/>
          </a:bodyPr>
          <a:lstStyle/>
          <a:p>
            <a:pPr marL="285750" indent="-285750" algn="just"/>
            <a:endParaRPr lang="es-CL" dirty="0"/>
          </a:p>
          <a:p>
            <a:pPr algn="just">
              <a:lnSpc>
                <a:spcPct val="100000"/>
              </a:lnSpc>
              <a:buClrTx/>
              <a:buFont typeface="Calibri" panose="020F0502020204030204" pitchFamily="34" charset="0"/>
              <a:buChar char="-"/>
            </a:pPr>
            <a:r>
              <a:rPr lang="es-CL" sz="1800" dirty="0"/>
              <a:t>Los bolsos para el traslado de tubos son transportados desde los sitios de colecta a través de sus respectivos </a:t>
            </a:r>
            <a:r>
              <a:rPr lang="es-CL" sz="1800" b="1" dirty="0"/>
              <a:t>móviles de transporte</a:t>
            </a:r>
            <a:endParaRPr lang="es-CL" sz="1800" dirty="0"/>
          </a:p>
          <a:p>
            <a:pPr algn="just">
              <a:lnSpc>
                <a:spcPct val="100000"/>
              </a:lnSpc>
              <a:buClrTx/>
              <a:buFont typeface="Calibri" panose="020F0502020204030204" pitchFamily="34" charset="0"/>
              <a:buChar char="-"/>
            </a:pPr>
            <a:r>
              <a:rPr lang="es-CL" sz="1800" dirty="0"/>
              <a:t>El personal de Recepción del CSC (empresa de seguridad) </a:t>
            </a:r>
            <a:r>
              <a:rPr lang="es-CL" sz="1800" b="1" dirty="0"/>
              <a:t>anuncia vía telefónica </a:t>
            </a:r>
            <a:r>
              <a:rPr lang="es-CL" sz="1800" dirty="0"/>
              <a:t>la llegada de cada colecta a secciones: Laboratorio de Calificación Biológica y Producción</a:t>
            </a:r>
          </a:p>
          <a:p>
            <a:pPr algn="just">
              <a:lnSpc>
                <a:spcPct val="100000"/>
              </a:lnSpc>
              <a:buClrTx/>
              <a:buFont typeface="Calibri" panose="020F0502020204030204" pitchFamily="34" charset="0"/>
              <a:buChar char="-"/>
            </a:pPr>
            <a:r>
              <a:rPr lang="es-CL" sz="1800" dirty="0"/>
              <a:t>Desde el Laboratorio, el profesional se dirige a </a:t>
            </a:r>
            <a:r>
              <a:rPr lang="es-CL" sz="1800" b="1" dirty="0"/>
              <a:t>recepcionar los bolsos y a devolver </a:t>
            </a:r>
            <a:r>
              <a:rPr lang="es-CL" sz="1800" dirty="0"/>
              <a:t>los bolsos vacíos recepcionados el día anterior</a:t>
            </a:r>
          </a:p>
          <a:p>
            <a:pPr algn="just">
              <a:lnSpc>
                <a:spcPct val="100000"/>
              </a:lnSpc>
              <a:buClrTx/>
              <a:buFont typeface="Calibri" panose="020F0502020204030204" pitchFamily="34" charset="0"/>
              <a:buChar char="-"/>
            </a:pPr>
            <a:endParaRPr lang="es-CL" sz="1900" dirty="0"/>
          </a:p>
          <a:p>
            <a:endParaRPr lang="es-CL" dirty="0"/>
          </a:p>
        </p:txBody>
      </p:sp>
      <p:graphicFrame>
        <p:nvGraphicFramePr>
          <p:cNvPr id="13" name="Marcador de contenido 3">
            <a:extLst>
              <a:ext uri="{FF2B5EF4-FFF2-40B4-BE49-F238E27FC236}">
                <a16:creationId xmlns:a16="http://schemas.microsoft.com/office/drawing/2014/main" id="{8122C8E6-8B39-5CB7-C5BD-95A689225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34088"/>
              </p:ext>
            </p:extLst>
          </p:nvPr>
        </p:nvGraphicFramePr>
        <p:xfrm>
          <a:off x="5895072" y="2547676"/>
          <a:ext cx="5829830" cy="2961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475">
                  <a:extLst>
                    <a:ext uri="{9D8B030D-6E8A-4147-A177-3AD203B41FA5}">
                      <a16:colId xmlns:a16="http://schemas.microsoft.com/office/drawing/2014/main" val="804101979"/>
                    </a:ext>
                  </a:extLst>
                </a:gridCol>
                <a:gridCol w="1477475">
                  <a:extLst>
                    <a:ext uri="{9D8B030D-6E8A-4147-A177-3AD203B41FA5}">
                      <a16:colId xmlns:a16="http://schemas.microsoft.com/office/drawing/2014/main" val="4106976113"/>
                    </a:ext>
                  </a:extLst>
                </a:gridCol>
                <a:gridCol w="1469850">
                  <a:extLst>
                    <a:ext uri="{9D8B030D-6E8A-4147-A177-3AD203B41FA5}">
                      <a16:colId xmlns:a16="http://schemas.microsoft.com/office/drawing/2014/main" val="873794222"/>
                    </a:ext>
                  </a:extLst>
                </a:gridCol>
                <a:gridCol w="1405030">
                  <a:extLst>
                    <a:ext uri="{9D8B030D-6E8A-4147-A177-3AD203B41FA5}">
                      <a16:colId xmlns:a16="http://schemas.microsoft.com/office/drawing/2014/main" val="509279589"/>
                    </a:ext>
                  </a:extLst>
                </a:gridCol>
              </a:tblGrid>
              <a:tr h="75170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600" dirty="0">
                          <a:effectLst/>
                        </a:rPr>
                        <a:t>Móvil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600" dirty="0">
                          <a:effectLst/>
                        </a:rPr>
                        <a:t>Sitio de colecta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dirty="0">
                          <a:effectLst/>
                        </a:rPr>
                        <a:t>Horario de Recepción de bolsos con muestras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dirty="0">
                          <a:effectLst/>
                        </a:rPr>
                        <a:t>Horario de Entrega de bolsos vacíos          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dirty="0">
                          <a:effectLst/>
                        </a:rPr>
                        <a:t> </a:t>
                      </a:r>
                      <a:r>
                        <a:rPr lang="es-CL" sz="1000" dirty="0">
                          <a:effectLst/>
                        </a:rPr>
                        <a:t>(día siguiente a la recepción)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8552952"/>
                  </a:ext>
                </a:extLst>
              </a:tr>
              <a:tr h="280941">
                <a:tc rowSpan="3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400">
                          <a:effectLst/>
                        </a:rPr>
                        <a:t>CSC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CD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12:00, 14:30 y 17:00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Entregar todos a las 12:00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3087207"/>
                  </a:ext>
                </a:extLst>
              </a:tr>
              <a:tr h="14442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CB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14:30 y 19:30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27173"/>
                  </a:ext>
                </a:extLst>
              </a:tr>
              <a:tr h="14442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CM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15:00  a 18:00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595180"/>
                  </a:ext>
                </a:extLst>
              </a:tr>
              <a:tr h="28691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400" dirty="0">
                          <a:effectLst/>
                        </a:rPr>
                        <a:t>Las Higueras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HH y HHM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12:00 y 17:00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12:00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122367"/>
                  </a:ext>
                </a:extLst>
              </a:tr>
              <a:tr h="28691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400">
                          <a:effectLst/>
                        </a:rPr>
                        <a:t>Angol y victoria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Angol y Victoria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17:00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17:00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9933199"/>
                  </a:ext>
                </a:extLst>
              </a:tr>
              <a:tr h="15039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400">
                          <a:effectLst/>
                        </a:rPr>
                        <a:t>Chillán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CHF y CHM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17:00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17:00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2209160"/>
                  </a:ext>
                </a:extLst>
              </a:tr>
              <a:tr h="15039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400" dirty="0">
                          <a:effectLst/>
                        </a:rPr>
                        <a:t>Los Ángeles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LAF y LAM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17:00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17:00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746931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400">
                          <a:effectLst/>
                        </a:rPr>
                        <a:t>Arauco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CHUE y Cañete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18:00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18:00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908970"/>
                  </a:ext>
                </a:extLst>
              </a:tr>
              <a:tr h="15039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400">
                          <a:effectLst/>
                        </a:rPr>
                        <a:t>Tomé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Tomé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>
                          <a:effectLst/>
                        </a:rPr>
                        <a:t>18:00</a:t>
                      </a:r>
                      <a:endParaRPr lang="es-CL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18:00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8484927"/>
                  </a:ext>
                </a:extLst>
              </a:tr>
              <a:tr h="28094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400" dirty="0">
                          <a:effectLst/>
                        </a:rPr>
                        <a:t>Maule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MF, MM, LF, CF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20:00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CL" sz="1200" b="1" dirty="0">
                          <a:effectLst/>
                        </a:rPr>
                        <a:t>10:00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445415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44216C27-D880-A5BA-8E63-894C8DB7A993}"/>
              </a:ext>
            </a:extLst>
          </p:cNvPr>
          <p:cNvSpPr txBox="1">
            <a:spLocks/>
          </p:cNvSpPr>
          <p:nvPr/>
        </p:nvSpPr>
        <p:spPr>
          <a:xfrm>
            <a:off x="640080" y="325370"/>
            <a:ext cx="7259582" cy="12583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CL" sz="3600" b="1" dirty="0"/>
            </a:br>
            <a:br>
              <a:rPr lang="es-CL" sz="3600" b="1" dirty="0"/>
            </a:br>
            <a:br>
              <a:rPr lang="es-CL" sz="3600" b="1" dirty="0"/>
            </a:br>
            <a:br>
              <a:rPr lang="es-CL" sz="3600" b="1" dirty="0"/>
            </a:br>
            <a:br>
              <a:rPr lang="es-CL" sz="3600" b="1" dirty="0"/>
            </a:br>
            <a:r>
              <a:rPr lang="es-CL" sz="11200" b="1" dirty="0"/>
              <a:t>Recepción de los Bolsos de transporte con tubos</a:t>
            </a:r>
          </a:p>
          <a:p>
            <a:r>
              <a:rPr lang="es-CL" sz="9300" b="1" dirty="0"/>
              <a:t> </a:t>
            </a:r>
          </a:p>
          <a:p>
            <a:r>
              <a:rPr lang="es-CL" sz="9300" b="1" u="sng" dirty="0"/>
              <a:t>Recepción y Devolución </a:t>
            </a:r>
            <a:endParaRPr lang="es-CL" sz="9300" u="sng" dirty="0"/>
          </a:p>
        </p:txBody>
      </p:sp>
    </p:spTree>
    <p:extLst>
      <p:ext uri="{BB962C8B-B14F-4D97-AF65-F5344CB8AC3E}">
        <p14:creationId xmlns:p14="http://schemas.microsoft.com/office/powerpoint/2010/main" val="224024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596EB-AA8F-B2D1-5B61-D3595A91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6740950" cy="1325563"/>
          </a:xfrm>
        </p:spPr>
        <p:txBody>
          <a:bodyPr>
            <a:noAutofit/>
          </a:bodyPr>
          <a:lstStyle/>
          <a:p>
            <a:r>
              <a:rPr lang="es-CL" sz="2800" b="1" dirty="0"/>
              <a:t>Recepción de los Bolsos de transporte con tubos</a:t>
            </a:r>
            <a:br>
              <a:rPr lang="es-CL" sz="2800" b="1" dirty="0"/>
            </a:b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A5254B-B30F-2861-9874-4E93D665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00976"/>
            <a:ext cx="4942197" cy="4317019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CL" sz="2000" dirty="0"/>
              <a:t>Realizado en área de Recepción y registro de bolsos, ubicado en el primer piso del edificio.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s-CL" sz="2000" dirty="0"/>
              <a:t>En este sitio se cuenta con un mesón, </a:t>
            </a:r>
            <a:r>
              <a:rPr lang="es-CL" sz="2000" b="1" dirty="0"/>
              <a:t>caja plástica</a:t>
            </a:r>
            <a:r>
              <a:rPr lang="es-CL" sz="2000" dirty="0"/>
              <a:t>, </a:t>
            </a:r>
            <a:r>
              <a:rPr lang="es-CL" sz="2000" b="1" dirty="0"/>
              <a:t>gradillas de reemplazo </a:t>
            </a:r>
            <a:r>
              <a:rPr lang="es-CL" sz="2000" dirty="0"/>
              <a:t>y carpeta para </a:t>
            </a:r>
            <a:r>
              <a:rPr lang="es-CL" sz="2000" b="1" dirty="0"/>
              <a:t>registros de movimiento de bolsos</a:t>
            </a:r>
            <a:r>
              <a:rPr lang="es-CL" sz="2000" dirty="0"/>
              <a:t>.</a:t>
            </a:r>
          </a:p>
          <a:p>
            <a:pPr algn="just"/>
            <a:endParaRPr lang="en-US" sz="2000" dirty="0">
              <a:solidFill>
                <a:srgbClr val="0070C0"/>
              </a:solidFill>
            </a:endParaRPr>
          </a:p>
          <a:p>
            <a:pPr algn="just"/>
            <a:r>
              <a:rPr lang="es-CL" dirty="0">
                <a:solidFill>
                  <a:srgbClr val="0070C0"/>
                </a:solidFill>
              </a:rPr>
              <a:t>Coherencia entre el informe de colecta y el contenido del Bolso de transporte</a:t>
            </a:r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en-US" sz="1200" dirty="0" err="1"/>
              <a:t>Número</a:t>
            </a:r>
            <a:r>
              <a:rPr lang="en-US" sz="1200" dirty="0"/>
              <a:t> de </a:t>
            </a:r>
            <a:r>
              <a:rPr lang="en-US" sz="1200" dirty="0" err="1"/>
              <a:t>bolso</a:t>
            </a:r>
            <a:endParaRPr lang="en-US" sz="1200" dirty="0"/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en-US" sz="1200" dirty="0" err="1"/>
              <a:t>Número</a:t>
            </a:r>
            <a:r>
              <a:rPr lang="en-US" sz="1200" dirty="0"/>
              <a:t> total de </a:t>
            </a:r>
            <a:r>
              <a:rPr lang="en-US" sz="1200" dirty="0" err="1"/>
              <a:t>donaciones</a:t>
            </a:r>
            <a:endParaRPr lang="en-US" sz="1200" dirty="0"/>
          </a:p>
          <a:p>
            <a:pPr lvl="1" algn="just">
              <a:buClrTx/>
              <a:buFont typeface="Arial" panose="020B0604020202020204" pitchFamily="34" charset="0"/>
              <a:buChar char="•"/>
            </a:pPr>
            <a:r>
              <a:rPr lang="en-US" sz="1200" dirty="0"/>
              <a:t>Registrar hora y </a:t>
            </a:r>
            <a:r>
              <a:rPr lang="en-US" sz="1200" dirty="0" err="1"/>
              <a:t>firmar</a:t>
            </a:r>
            <a:endParaRPr lang="en-US" sz="1200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EE35CA-67CE-12F3-D6CB-0D22E5F9C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26" y="2534765"/>
            <a:ext cx="2687423" cy="3583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75EFD3-DB87-C2FD-DDF8-150C02BB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377" y="4205934"/>
            <a:ext cx="3037791" cy="210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575D2FA-C547-D351-1F6C-81A9DD92A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47" y="663589"/>
            <a:ext cx="2687423" cy="2015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1CA05BC-54E5-F53B-5FAE-3F8297713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77536" y="1671372"/>
            <a:ext cx="1936342" cy="258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54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19D2D-B710-B645-8E0C-345B5C89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CL" b="1" dirty="0"/>
            </a:br>
            <a:r>
              <a:rPr lang="es-CL" sz="4400" b="1" u="sng" dirty="0"/>
              <a:t>Incidentes</a:t>
            </a:r>
            <a:br>
              <a:rPr lang="es-CL" sz="4400" b="1" dirty="0"/>
            </a:br>
            <a:r>
              <a:rPr lang="es-CL" sz="2700" b="1" dirty="0"/>
              <a:t>Recepción de los Bolsos de transporte con tubos 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A2F2594-A197-A9ED-2B98-EAE2CE9FF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17977"/>
              </p:ext>
            </p:extLst>
          </p:nvPr>
        </p:nvGraphicFramePr>
        <p:xfrm>
          <a:off x="757382" y="1451726"/>
          <a:ext cx="10596417" cy="4512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5527">
                  <a:extLst>
                    <a:ext uri="{9D8B030D-6E8A-4147-A177-3AD203B41FA5}">
                      <a16:colId xmlns:a16="http://schemas.microsoft.com/office/drawing/2014/main" val="3399542653"/>
                    </a:ext>
                  </a:extLst>
                </a:gridCol>
                <a:gridCol w="2512291">
                  <a:extLst>
                    <a:ext uri="{9D8B030D-6E8A-4147-A177-3AD203B41FA5}">
                      <a16:colId xmlns:a16="http://schemas.microsoft.com/office/drawing/2014/main" val="3823518031"/>
                    </a:ext>
                  </a:extLst>
                </a:gridCol>
                <a:gridCol w="3574473">
                  <a:extLst>
                    <a:ext uri="{9D8B030D-6E8A-4147-A177-3AD203B41FA5}">
                      <a16:colId xmlns:a16="http://schemas.microsoft.com/office/drawing/2014/main" val="2466429787"/>
                    </a:ext>
                  </a:extLst>
                </a:gridCol>
                <a:gridCol w="3004126">
                  <a:extLst>
                    <a:ext uri="{9D8B030D-6E8A-4147-A177-3AD203B41FA5}">
                      <a16:colId xmlns:a16="http://schemas.microsoft.com/office/drawing/2014/main" val="1734097651"/>
                    </a:ext>
                  </a:extLst>
                </a:gridCol>
              </a:tblGrid>
              <a:tr h="4722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800" kern="100" dirty="0">
                          <a:effectLst/>
                          <a:latin typeface="+mn-lt"/>
                        </a:rPr>
                        <a:t>Proceso </a:t>
                      </a:r>
                      <a:endParaRPr lang="es-C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800" kern="100" dirty="0">
                          <a:effectLst/>
                          <a:latin typeface="+mn-lt"/>
                        </a:rPr>
                        <a:t>Incidente </a:t>
                      </a:r>
                      <a:endParaRPr lang="es-CL" sz="18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800" kern="100">
                          <a:effectLst/>
                          <a:latin typeface="+mn-lt"/>
                        </a:rPr>
                        <a:t>Medida correctiva</a:t>
                      </a:r>
                      <a:endParaRPr lang="es-CL" sz="18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800" kern="100" dirty="0">
                          <a:effectLst/>
                          <a:latin typeface="+mn-lt"/>
                        </a:rPr>
                        <a:t>Consecuencia/Impacto</a:t>
                      </a:r>
                    </a:p>
                  </a:txBody>
                  <a:tcPr marL="68497" marR="68497" marT="0" marB="0"/>
                </a:tc>
                <a:extLst>
                  <a:ext uri="{0D108BD9-81ED-4DB2-BD59-A6C34878D82A}">
                    <a16:rowId xmlns:a16="http://schemas.microsoft.com/office/drawing/2014/main" val="1737409668"/>
                  </a:ext>
                </a:extLst>
              </a:tr>
              <a:tr h="783733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600" kern="100" dirty="0">
                          <a:effectLst/>
                          <a:latin typeface="+mn-lt"/>
                        </a:rPr>
                        <a:t>Recepción de bolsos</a:t>
                      </a:r>
                      <a:endParaRPr lang="es-CL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  <a:latin typeface="+mn-lt"/>
                        </a:rPr>
                        <a:t>Derrame en el bolso</a:t>
                      </a:r>
                      <a:endParaRPr lang="es-CL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+mn-lt"/>
                        </a:rPr>
                        <a:t>Manejo de derrames de acuerdo a POE de Bioseguridad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b="1" kern="100" dirty="0">
                          <a:effectLst/>
                          <a:latin typeface="+mn-lt"/>
                        </a:rPr>
                        <a:t>Declaración de incidente  </a:t>
                      </a:r>
                      <a:endParaRPr lang="es-CL" sz="12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b="1" kern="100" dirty="0">
                          <a:effectLst/>
                          <a:latin typeface="+mn-lt"/>
                        </a:rPr>
                        <a:t>Eliminación de tubo </a:t>
                      </a:r>
                      <a:r>
                        <a:rPr lang="es-CL" sz="1200" kern="100" dirty="0">
                          <a:effectLst/>
                          <a:latin typeface="+mn-lt"/>
                        </a:rPr>
                        <a:t>derramado 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b="1" kern="100" dirty="0">
                          <a:effectLst/>
                          <a:latin typeface="+mn-lt"/>
                        </a:rPr>
                        <a:t>Donación eliminada </a:t>
                      </a:r>
                      <a:r>
                        <a:rPr lang="es-CL" sz="1200" kern="100" dirty="0">
                          <a:effectLst/>
                          <a:latin typeface="+mn-lt"/>
                        </a:rPr>
                        <a:t>por muestra escasa</a:t>
                      </a:r>
                      <a:endParaRPr lang="es-CL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extLst>
                  <a:ext uri="{0D108BD9-81ED-4DB2-BD59-A6C34878D82A}">
                    <a16:rowId xmlns:a16="http://schemas.microsoft.com/office/drawing/2014/main" val="3781728684"/>
                  </a:ext>
                </a:extLst>
              </a:tr>
              <a:tr h="78373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  <a:latin typeface="+mn-lt"/>
                        </a:rPr>
                        <a:t>Ausencia de informe de colecta</a:t>
                      </a:r>
                      <a:endParaRPr lang="es-CL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+mn-lt"/>
                        </a:rPr>
                        <a:t>Solicitar informe a Producción o sitio de colecta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b="1" kern="100" dirty="0">
                          <a:effectLst/>
                          <a:latin typeface="+mn-lt"/>
                        </a:rPr>
                        <a:t>Declaración de incidente</a:t>
                      </a:r>
                      <a:endParaRPr lang="es-CL" sz="12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b="1" kern="100" dirty="0">
                          <a:effectLst/>
                          <a:latin typeface="+mn-lt"/>
                        </a:rPr>
                        <a:t>Demora </a:t>
                      </a:r>
                      <a:r>
                        <a:rPr lang="es-CL" sz="1200" kern="100" dirty="0">
                          <a:effectLst/>
                          <a:latin typeface="+mn-lt"/>
                        </a:rPr>
                        <a:t>en fase preanalítica </a:t>
                      </a:r>
                      <a:endParaRPr lang="es-CL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extLst>
                  <a:ext uri="{0D108BD9-81ED-4DB2-BD59-A6C34878D82A}">
                    <a16:rowId xmlns:a16="http://schemas.microsoft.com/office/drawing/2014/main" val="132625423"/>
                  </a:ext>
                </a:extLst>
              </a:tr>
              <a:tr h="43518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  <a:latin typeface="+mn-lt"/>
                        </a:rPr>
                        <a:t>Número de bolso no coincide con el registrado en informe de colecta</a:t>
                      </a:r>
                      <a:endParaRPr lang="es-CL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b="1" kern="100" dirty="0">
                          <a:effectLst/>
                          <a:latin typeface="+mn-lt"/>
                        </a:rPr>
                        <a:t>Declaración de incidente</a:t>
                      </a:r>
                      <a:endParaRPr lang="es-CL" sz="12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b="1" kern="100" dirty="0">
                          <a:effectLst/>
                          <a:latin typeface="+mn-lt"/>
                        </a:rPr>
                        <a:t>Demora </a:t>
                      </a:r>
                      <a:r>
                        <a:rPr lang="es-CL" sz="1200" kern="100" dirty="0">
                          <a:effectLst/>
                          <a:latin typeface="+mn-lt"/>
                        </a:rPr>
                        <a:t>en fase preanalítica</a:t>
                      </a:r>
                      <a:endParaRPr lang="es-CL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extLst>
                  <a:ext uri="{0D108BD9-81ED-4DB2-BD59-A6C34878D82A}">
                    <a16:rowId xmlns:a16="http://schemas.microsoft.com/office/drawing/2014/main" val="2261215866"/>
                  </a:ext>
                </a:extLst>
              </a:tr>
              <a:tr h="10062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  <a:latin typeface="+mn-lt"/>
                        </a:rPr>
                        <a:t>Tubos desordenados</a:t>
                      </a:r>
                      <a:endParaRPr lang="es-CL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+mn-lt"/>
                        </a:rPr>
                        <a:t>Se debe invertir mucho tiempo en verificar presencia de tríos de tubos de donaciones enviadas.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b="1" kern="100" dirty="0">
                          <a:effectLst/>
                          <a:latin typeface="+mn-lt"/>
                        </a:rPr>
                        <a:t>Declaración de incidente</a:t>
                      </a:r>
                      <a:endParaRPr lang="es-CL" sz="12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b="1" kern="100" dirty="0">
                          <a:effectLst/>
                          <a:latin typeface="+mn-lt"/>
                        </a:rPr>
                        <a:t>Demora</a:t>
                      </a:r>
                      <a:r>
                        <a:rPr lang="es-CL" sz="1200" kern="100" dirty="0">
                          <a:effectLst/>
                          <a:latin typeface="+mn-lt"/>
                        </a:rPr>
                        <a:t> en fase preanalítica </a:t>
                      </a:r>
                      <a:endParaRPr lang="es-CL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extLst>
                  <a:ext uri="{0D108BD9-81ED-4DB2-BD59-A6C34878D82A}">
                    <a16:rowId xmlns:a16="http://schemas.microsoft.com/office/drawing/2014/main" val="3471202987"/>
                  </a:ext>
                </a:extLst>
              </a:tr>
              <a:tr h="79191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  <a:latin typeface="+mn-lt"/>
                        </a:rPr>
                        <a:t>Número total de tubos no coincide con el informe de colecta</a:t>
                      </a:r>
                      <a:endParaRPr lang="es-CL" sz="14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kern="100" dirty="0">
                          <a:effectLst/>
                          <a:latin typeface="+mn-lt"/>
                        </a:rPr>
                        <a:t>Corroborar con sitio de colecta la cantidad de tubos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kern="100" dirty="0">
                          <a:effectLst/>
                          <a:latin typeface="+mn-lt"/>
                        </a:rPr>
                        <a:t>Declaración de incidente</a:t>
                      </a:r>
                      <a:endParaRPr lang="es-CL" sz="12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L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200" b="1" kern="100" dirty="0">
                          <a:effectLst/>
                          <a:latin typeface="+mn-lt"/>
                        </a:rPr>
                        <a:t>Retención de Lote </a:t>
                      </a:r>
                      <a:r>
                        <a:rPr lang="es-CL" sz="1200" kern="100" dirty="0">
                          <a:effectLst/>
                          <a:latin typeface="+mn-lt"/>
                        </a:rPr>
                        <a:t>a la espera de información desde el sitio de colecta</a:t>
                      </a:r>
                      <a:endParaRPr lang="es-CL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/>
                </a:tc>
                <a:extLst>
                  <a:ext uri="{0D108BD9-81ED-4DB2-BD59-A6C34878D82A}">
                    <a16:rowId xmlns:a16="http://schemas.microsoft.com/office/drawing/2014/main" val="1933687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13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B33AD-6D3D-DB8A-20FC-2F3E0427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BFD783A8-8FB3-7D03-8E2B-E202B8AC1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6"/>
          <a:stretch>
            <a:fillRect/>
          </a:stretch>
        </p:blipFill>
        <p:spPr>
          <a:xfrm>
            <a:off x="2927912" y="1858726"/>
            <a:ext cx="3803362" cy="2421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80FB95-906F-077B-4840-1A822D67A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7" y="2065347"/>
            <a:ext cx="2225387" cy="2967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E1FDAC-69A3-2C5F-5B06-0DDD6BC52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5" b="7063"/>
          <a:stretch>
            <a:fillRect/>
          </a:stretch>
        </p:blipFill>
        <p:spPr>
          <a:xfrm>
            <a:off x="9546676" y="1737360"/>
            <a:ext cx="2419350" cy="242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6B9171-03F7-99CA-B52F-72D645C65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 b="10556"/>
          <a:stretch>
            <a:fillRect/>
          </a:stretch>
        </p:blipFill>
        <p:spPr>
          <a:xfrm>
            <a:off x="6899052" y="2554663"/>
            <a:ext cx="2488038" cy="2535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9E2B1C3-2908-1544-4C96-C547D98C72F6}"/>
              </a:ext>
            </a:extLst>
          </p:cNvPr>
          <p:cNvSpPr txBox="1"/>
          <p:nvPr/>
        </p:nvSpPr>
        <p:spPr>
          <a:xfrm>
            <a:off x="901148" y="1275695"/>
            <a:ext cx="3803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SET DE TUBOS DESORDENADOS</a:t>
            </a:r>
          </a:p>
        </p:txBody>
      </p:sp>
    </p:spTree>
    <p:extLst>
      <p:ext uri="{BB962C8B-B14F-4D97-AF65-F5344CB8AC3E}">
        <p14:creationId xmlns:p14="http://schemas.microsoft.com/office/powerpoint/2010/main" val="87496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37804-FA52-AA3C-772A-EDE8F7E6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/>
              <a:t>Recepción de los sets de tubos</a:t>
            </a:r>
            <a:br>
              <a:rPr lang="es-CL" b="1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55153-C3E6-54D1-47F6-0723EF2E8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CL" dirty="0"/>
              <a:t>Realizado durante la carga de las centrífugas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/>
              <a:t>Revisión de la presencia de etiqueta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dirty="0"/>
              <a:t>Revisión de cantidad de muestra</a:t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07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9F61F-8935-B3DE-D1C6-52AC5972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dirty="0"/>
              <a:t> </a:t>
            </a:r>
            <a:br>
              <a:rPr lang="es-CL" sz="4000" dirty="0"/>
            </a:br>
            <a:r>
              <a:rPr lang="es-CL" sz="4000" u="sng" dirty="0"/>
              <a:t>Incidentes:</a:t>
            </a:r>
            <a:br>
              <a:rPr lang="es-CL" sz="4000" dirty="0"/>
            </a:br>
            <a:r>
              <a:rPr lang="es-CL" sz="2700" b="1" dirty="0"/>
              <a:t>Recepción de los sets de tubos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AE9912F-19AF-5923-D3AF-CB5A3CDD6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578000"/>
              </p:ext>
            </p:extLst>
          </p:nvPr>
        </p:nvGraphicFramePr>
        <p:xfrm>
          <a:off x="509046" y="1173875"/>
          <a:ext cx="11112339" cy="5045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990">
                  <a:extLst>
                    <a:ext uri="{9D8B030D-6E8A-4147-A177-3AD203B41FA5}">
                      <a16:colId xmlns:a16="http://schemas.microsoft.com/office/drawing/2014/main" val="619783590"/>
                    </a:ext>
                  </a:extLst>
                </a:gridCol>
                <a:gridCol w="2551805">
                  <a:extLst>
                    <a:ext uri="{9D8B030D-6E8A-4147-A177-3AD203B41FA5}">
                      <a16:colId xmlns:a16="http://schemas.microsoft.com/office/drawing/2014/main" val="4071952924"/>
                    </a:ext>
                  </a:extLst>
                </a:gridCol>
                <a:gridCol w="3416823">
                  <a:extLst>
                    <a:ext uri="{9D8B030D-6E8A-4147-A177-3AD203B41FA5}">
                      <a16:colId xmlns:a16="http://schemas.microsoft.com/office/drawing/2014/main" val="900779906"/>
                    </a:ext>
                  </a:extLst>
                </a:gridCol>
                <a:gridCol w="3295721">
                  <a:extLst>
                    <a:ext uri="{9D8B030D-6E8A-4147-A177-3AD203B41FA5}">
                      <a16:colId xmlns:a16="http://schemas.microsoft.com/office/drawing/2014/main" val="1077020627"/>
                    </a:ext>
                  </a:extLst>
                </a:gridCol>
              </a:tblGrid>
              <a:tr h="525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>
                          <a:effectLst/>
                        </a:rPr>
                        <a:t>Proceso </a:t>
                      </a:r>
                      <a:endParaRPr lang="es-C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</a:rPr>
                        <a:t>Incidente </a:t>
                      </a:r>
                      <a:endParaRPr lang="es-C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</a:rPr>
                        <a:t>Medida correctiva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</a:rPr>
                        <a:t>Consecuencia/Impacto</a:t>
                      </a:r>
                      <a:endParaRPr lang="es-C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extLst>
                  <a:ext uri="{0D108BD9-81ED-4DB2-BD59-A6C34878D82A}">
                    <a16:rowId xmlns:a16="http://schemas.microsoft.com/office/drawing/2014/main" val="3634120048"/>
                  </a:ext>
                </a:extLst>
              </a:tr>
              <a:tr h="84153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600" kern="100" dirty="0">
                          <a:effectLst/>
                        </a:rPr>
                        <a:t>Recepción de los set de tubos</a:t>
                      </a:r>
                      <a:endParaRPr lang="es-C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</a:rPr>
                        <a:t>Tubos no corresponden (volumen o anticoagulante)</a:t>
                      </a:r>
                      <a:endParaRPr lang="es-C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b="1" kern="100" dirty="0">
                          <a:effectLst/>
                        </a:rPr>
                        <a:t>No se procesa </a:t>
                      </a:r>
                      <a:r>
                        <a:rPr lang="es-CL" sz="1400" kern="100" dirty="0">
                          <a:effectLst/>
                        </a:rPr>
                        <a:t>donación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b="1" kern="100" dirty="0">
                          <a:effectLst/>
                        </a:rPr>
                        <a:t>Declaración de incidente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b="1" kern="100" dirty="0">
                          <a:effectLst/>
                        </a:rPr>
                        <a:t>Donación eliminada </a:t>
                      </a:r>
                      <a:endParaRPr lang="es-C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extLst>
                  <a:ext uri="{0D108BD9-81ED-4DB2-BD59-A6C34878D82A}">
                    <a16:rowId xmlns:a16="http://schemas.microsoft.com/office/drawing/2014/main" val="1493131837"/>
                  </a:ext>
                </a:extLst>
              </a:tr>
              <a:tr h="14071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</a:rPr>
                        <a:t>Tubo sin etiqueta</a:t>
                      </a:r>
                      <a:endParaRPr lang="es-C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kern="100" dirty="0">
                          <a:effectLst/>
                        </a:rPr>
                        <a:t>Si es 1 tubo sin etiqueta </a:t>
                      </a:r>
                      <a:r>
                        <a:rPr lang="es-CL" sz="1400" b="1" kern="100" dirty="0">
                          <a:effectLst/>
                        </a:rPr>
                        <a:t>se procesan </a:t>
                      </a:r>
                      <a:r>
                        <a:rPr lang="es-CL" sz="1400" kern="100" dirty="0">
                          <a:effectLst/>
                        </a:rPr>
                        <a:t>los otros 2 tubos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kern="100" dirty="0">
                          <a:effectLst/>
                        </a:rPr>
                        <a:t>Si son 2 tubos sin etiqueta, </a:t>
                      </a:r>
                      <a:r>
                        <a:rPr lang="es-CL" sz="1400" b="1" kern="100" dirty="0">
                          <a:effectLst/>
                        </a:rPr>
                        <a:t>no se procesa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b="1" kern="100" dirty="0">
                          <a:effectLst/>
                        </a:rPr>
                        <a:t>Declaración de incidente </a:t>
                      </a:r>
                      <a:r>
                        <a:rPr lang="es-CL" sz="1400" b="0" kern="100" dirty="0">
                          <a:effectLst/>
                        </a:rPr>
                        <a:t>(demostrar donde esta el código faltante)</a:t>
                      </a:r>
                      <a:endParaRPr lang="es-CL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b="1" kern="100" dirty="0">
                          <a:effectLst/>
                        </a:rPr>
                        <a:t>Se procesa </a:t>
                      </a:r>
                      <a:r>
                        <a:rPr lang="es-CL" sz="1400" kern="100" dirty="0">
                          <a:effectLst/>
                        </a:rPr>
                        <a:t>y se elimina el tubo sin etiqueta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b="1" kern="100" dirty="0">
                          <a:effectLst/>
                        </a:rPr>
                        <a:t>Donación eliminada</a:t>
                      </a:r>
                      <a:endParaRPr lang="es-C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extLst>
                  <a:ext uri="{0D108BD9-81ED-4DB2-BD59-A6C34878D82A}">
                    <a16:rowId xmlns:a16="http://schemas.microsoft.com/office/drawing/2014/main" val="548194182"/>
                  </a:ext>
                </a:extLst>
              </a:tr>
              <a:tr h="14071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</a:rPr>
                        <a:t>Tubo vacío/ausente</a:t>
                      </a:r>
                      <a:endParaRPr lang="es-C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kern="100" dirty="0">
                          <a:effectLst/>
                        </a:rPr>
                        <a:t>Si es 1 tubo vacío </a:t>
                      </a:r>
                      <a:r>
                        <a:rPr lang="es-CL" sz="1400" b="1" kern="100" dirty="0">
                          <a:effectLst/>
                        </a:rPr>
                        <a:t>se procesan </a:t>
                      </a:r>
                      <a:r>
                        <a:rPr lang="es-CL" sz="1400" kern="100" dirty="0">
                          <a:effectLst/>
                        </a:rPr>
                        <a:t>los otros 2 tubos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kern="100" dirty="0">
                          <a:effectLst/>
                        </a:rPr>
                        <a:t>Si son 2 tubos </a:t>
                      </a:r>
                      <a:r>
                        <a:rPr lang="es-CL" sz="1400" kern="100" dirty="0" err="1">
                          <a:effectLst/>
                        </a:rPr>
                        <a:t>vacios</a:t>
                      </a:r>
                      <a:r>
                        <a:rPr lang="es-CL" sz="1400" kern="100" dirty="0">
                          <a:effectLst/>
                        </a:rPr>
                        <a:t>, </a:t>
                      </a:r>
                      <a:r>
                        <a:rPr lang="es-CL" sz="1400" b="1" kern="100" dirty="0">
                          <a:effectLst/>
                        </a:rPr>
                        <a:t>no se procesa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b="1" kern="100" dirty="0">
                          <a:effectLst/>
                        </a:rPr>
                        <a:t>Declaración de incidente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C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b="1" kern="100" dirty="0">
                          <a:effectLst/>
                        </a:rPr>
                        <a:t>Se procesa </a:t>
                      </a:r>
                      <a:r>
                        <a:rPr lang="es-CL" sz="1400" kern="100" dirty="0">
                          <a:effectLst/>
                        </a:rPr>
                        <a:t>y se elimina el tubo sin etiqueta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400" b="1" kern="100" dirty="0">
                          <a:effectLst/>
                        </a:rPr>
                        <a:t>Donación eliminada</a:t>
                      </a:r>
                      <a:endParaRPr lang="es-C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extLst>
                  <a:ext uri="{0D108BD9-81ED-4DB2-BD59-A6C34878D82A}">
                    <a16:rowId xmlns:a16="http://schemas.microsoft.com/office/drawing/2014/main" val="4199185600"/>
                  </a:ext>
                </a:extLst>
              </a:tr>
              <a:tr h="74414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</a:rPr>
                        <a:t>Muestra escasa</a:t>
                      </a:r>
                      <a:endParaRPr lang="es-C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kern="100" dirty="0">
                          <a:effectLst/>
                        </a:rPr>
                        <a:t>Menos de dos tubos completos </a:t>
                      </a:r>
                      <a:r>
                        <a:rPr lang="es-CL" sz="1400" b="1" kern="100" dirty="0">
                          <a:effectLst/>
                        </a:rPr>
                        <a:t>no se procesa </a:t>
                      </a:r>
                      <a:r>
                        <a:rPr lang="es-CL" sz="1400" b="0" kern="100" dirty="0">
                          <a:effectLst/>
                        </a:rPr>
                        <a:t>donación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b="1" kern="100" dirty="0">
                          <a:effectLst/>
                        </a:rPr>
                        <a:t>Declaración de incidente</a:t>
                      </a:r>
                      <a:endParaRPr lang="es-C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L" sz="1400" b="1" kern="100" dirty="0">
                          <a:effectLst/>
                        </a:rPr>
                        <a:t>Donación eliminada</a:t>
                      </a:r>
                      <a:endParaRPr lang="es-CL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09" marR="53509" marT="0" marB="0"/>
                </a:tc>
                <a:extLst>
                  <a:ext uri="{0D108BD9-81ED-4DB2-BD59-A6C34878D82A}">
                    <a16:rowId xmlns:a16="http://schemas.microsoft.com/office/drawing/2014/main" val="180519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0296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1581</TotalTime>
  <Words>1054</Words>
  <Application>Microsoft Office PowerPoint</Application>
  <PresentationFormat>Panorámica</PresentationFormat>
  <Paragraphs>214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Retrospección</vt:lpstr>
      <vt:lpstr>Procedimiento de recepción de las muestras de sangre para calificación biológica</vt:lpstr>
      <vt:lpstr>Recepción de muestras Procesos </vt:lpstr>
      <vt:lpstr>  Recepción de los Bolsos de transporte con tubos  Bolsos para Transporte</vt:lpstr>
      <vt:lpstr>Horarios actuales de Recepción y entrega de Bolsos</vt:lpstr>
      <vt:lpstr>Recepción de los Bolsos de transporte con tubos </vt:lpstr>
      <vt:lpstr> Incidentes Recepción de los Bolsos de transporte con tubos  </vt:lpstr>
      <vt:lpstr> </vt:lpstr>
      <vt:lpstr>Recepción de los sets de tubos </vt:lpstr>
      <vt:lpstr>  Incidentes: Recepción de los sets de tubos </vt:lpstr>
      <vt:lpstr>Presentación de PowerPoint</vt:lpstr>
      <vt:lpstr>Preparación y distribución de las muestras conformes para procesamiento en Laboratorios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Recepción de muestras </dc:title>
  <dc:creator>EstefaniaQuiroz</dc:creator>
  <cp:lastModifiedBy>EstefaniaQuiroz</cp:lastModifiedBy>
  <cp:revision>15</cp:revision>
  <dcterms:created xsi:type="dcterms:W3CDTF">2026-06-16T17:03:02Z</dcterms:created>
  <dcterms:modified xsi:type="dcterms:W3CDTF">2026-06-19T14:05:52Z</dcterms:modified>
</cp:coreProperties>
</file>