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42:21.9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4334 2167 24513,'-2'85'0,"-3"0"0,-3 0 0,-4-1 0,-3 0 0,-3-1 0,-3-1 0,-4 0 0,-3-2 0,-3-1 0,-3-1 0,-3-1 0,-3-2 0,-3-2 0,-3-1 0,-3-2 0,-2-3 0,-3-1 0,-3-2 0,-2-3 0,-2-2 0,-3-2 0,-1-3 0,-3-3 0,-2-2 0,-2-4 0,-1-2 0,-2-2 0,-2-4 0,-1-3 0,-1-3 0,-1-3 0,-2-4 0,0-2 0,-1-4 0,-1-3 0,0-3 0,-1-4 0,0-3 0,0-3 0,0-4 0,0-3 0,0-3 0,1-4 0,0-3 0,1-3 0,1-4 0,1-2 0,0-4 0,2-3 0,1-3 0,1-3 0,2-4 0,2-2 0,1-2 0,3-4 0,1-2 0,2-3 0,2-3 0,3-2 0,2-2 0,2-3 0,4-2 0,1-1 0,4-3 0,2-2 0,3-1 0,2-2 0,4-2 0,3-1 0,3-1 0,3-1 0,4-2 0,2 0 0,4-1 0,3-1 0,3 0 0,4-1 0,3 0 0,3 0 0,4 0 0,3 0 0,3 1 0,4-1 0,3 1 0,3 1 0,4 1 0,2 1 0,4 0 0,3 2 0,3 1 0,3 2 0,4 1 0,2 1 0,3 3 0,2 1 0,4 2 0,1 2 0,4 3 0,2 1 0,2 3 0,3 3 0,2 2 0,2 2 0,1 4 0,3 2 0,1 3 0,2 3 0,2 3 0,1 3 0,1 3 0,2 3 0,0 3 0,1 4 0,1 2 0,1 4 0,0 4 0,1 2 0,0 4 0,0 4 0,0 2 0,0 4 0,0 4 0,-1 2 0,0 4 0,-1 4 0,-1 2 0,0 4 0,-2 3 0,-1 3 0,-1 3 0,-1 3 0,-2 3 0,-2 3 0,-1 3 0,-2 2 0,-2 4 0,-3 2 0,-1 2 0,-3 3 0,-2 3 0,-2 1 0,-3 3 0,-3 2 0,-2 2 0,-3 1 0,-3 3 0,-3 1 0,-3 1 0,-3 2 0,-3 1 0,-3 2 0,-3 0 0,-4 1 0,-3 1 0,-3 1 0,-3 1 0,-4-1 0,-3 1 0,-3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54:09.9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3398 1699 24517,'-2'67'0,"-1"-1"0,-4 1 0,-2-1 0,-3 0 0,-2-1 0,-3-1 0,-2 0 0,-3-1 0,-3-1 0,-1-1 0,-3-1 0,-3-1 0,-2-1 0,-1-2 0,-4-1 0,-1-2 0,-2-2 0,-2-1 0,-3-2 0,-1-1 0,-2-3 0,-1-2 0,-2-2 0,-2-1 0,-1-4 0,-2-1 0,-1-2 0,-1-3 0,-1-3 0,-1-1 0,-1-3 0,-1-3 0,0-2 0,-1-3 0,-1-2 0,0-3 0,-1-2 0,1-4 0,-1-1 0,1-4 0,-1-1 0,1-4 0,0-2 0,0-3 0,1-2 0,0-3 0,1-2 0,1-3 0,1-3 0,1-1 0,1-3 0,1-3 0,2-2 0,1-1 0,1-4 0,2-1 0,1-2 0,2-2 0,2-3 0,2-1 0,2-2 0,1-1 0,3-2 0,2-2 0,2-1 0,2-2 0,3-1 0,2-1 0,2-1 0,3-1 0,2-1 0,2-1 0,4 0 0,1-1 0,4-1 0,1 0 0,4-1 0,2 1 0,3-1 0,2 1 0,3-1 0,2 1 0,4 0 0,1 0 0,4 1 0,1 0 0,4 1 0,2 1 0,2 1 0,3 1 0,2 1 0,2 1 0,3 2 0,2 1 0,2 1 0,2 2 0,3 1 0,1 2 0,2 2 0,2 2 0,2 2 0,2 1 0,1 3 0,2 2 0,1 2 0,1 2 0,2 3 0,1 2 0,1 2 0,1 3 0,1 2 0,1 2 0,1 4 0,0 1 0,1 4 0,0 1 0,0 4 0,1 2 0,-1 3 0,1 2 0,-1 3 0,1 2 0,-1 4 0,0 1 0,-1 4 0,-1 1 0,0 4 0,-1 2 0,-1 2 0,-1 3 0,-1 2 0,-1 2 0,-1 3 0,-2 2 0,-1 2 0,-2 2 0,-2 3 0,-1 1 0,-2 2 0,-1 2 0,-3 2 0,-2 2 0,-2 1 0,-1 2 0,-4 1 0,-1 1 0,-2 2 0,-3 1 0,-2 1 0,-3 1 0,-2 1 0,-3 1 0,-2 1 0,-3 0 0,-2 1 0,-3 0 0,-2 0 0,-4 1 0,-1-1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51:01.6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1 1 6553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51:03.2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0 1 6553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51:22.2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6553,'0'0'0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51:22.6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6553,'0'0'0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51:23.1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6553,'0'0'0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51:23.5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6553,'0'0'0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51:23.7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6553,'0'0'0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51:45.2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6553,'0'0'0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54:42.5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4199 2099 24512,'-2'82'0,"-3"1"0,-3-1 0,-3-1 0,-4 0 0,-2 0 0,-4-1 0,-3-1 0,-3-1 0,-3-2 0,-3 0 0,-3-2 0,-3-1 0,-3-2 0,-2-2 0,-3-1 0,-3-3 0,-2-1 0,-3-2 0,-2-3 0,-3-2 0,-1-2 0,-3-3 0,-2-2 0,-1-3 0,-3-2 0,-1-4 0,-2-2 0,-1-3 0,-1-3 0,-2-3 0,-1-3 0,-1-3 0,-1-3 0,0-3 0,-1-4 0,-1-3 0,0-2 0,0-5 0,-1-2 0,1-4 0,0-2 0,0-5 0,0-2 0,1-3 0,0-4 0,1-3 0,2-3 0,0-3 0,1-3 0,1-3 0,2-3 0,2-3 0,0-2 0,3-4 0,1-2 0,3-3 0,1-2 0,2-3 0,3-2 0,2-2 0,2-3 0,3-2 0,2-1 0,3-3 0,2-1 0,4-2 0,2-2 0,3-1 0,3-2 0,3-1 0,3 0 0,3-2 0,3-1 0,3-1 0,4 0 0,3 0 0,2-1 0,5-1 0,2 1 0,4 0 0,2-1 0,5 1 0,2 1 0,3 0 0,4 0 0,3 1 0,3 1 0,3 2 0,3 0 0,3 1 0,3 2 0,3 1 0,2 2 0,4 2 0,2 1 0,3 3 0,2 1 0,3 2 0,2 3 0,2 2 0,3 2 0,2 3 0,1 2 0,3 3 0,1 2 0,3 4 0,0 2 0,2 3 0,2 3 0,1 3 0,1 3 0,0 3 0,2 3 0,1 3 0,0 4 0,1 3 0,0 2 0,0 5 0,0 2 0,1 4 0,-1 2 0,0 5 0,0 2 0,-1 3 0,-1 4 0,0 3 0,-1 3 0,-1 3 0,-1 3 0,-2 3 0,-1 3 0,-1 3 0,-2 2 0,-1 4 0,-3 2 0,-1 3 0,-2 2 0,-3 3 0,-1 2 0,-3 2 0,-2 3 0,-3 2 0,-2 1 0,-3 3 0,-3 1 0,-2 2 0,-3 2 0,-3 1 0,-3 2 0,-3 1 0,-3 0 0,-3 2 0,-3 1 0,-4 1 0,-2 0 0,-4 0 0,-3 1 0,-3 1 0,-3-1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42:23.1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24575,'0'10'0,"0"9"0,0 6 0,0-1-8191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54:56.3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4785 2527 24522,'-22'63'0,"-3"-1"0,-4-1 0,-4-2 0,-3-1 0,-3-1 0,-4-3 0,-3-1 0,-3-2 0,-4-2 0,-2-2 0,-3-2 0,-4-2 0,-2-3 0,-3-1 0,-2-3 0,-3-3 0,-3-2 0,-1-2 0,-3-3 0,-2-3 0,-2-2 0,-1-3 0,-2-2 0,-2-3 0,-1-3 0,-1-3 0,-1-2 0,-2-3 0,0-3 0,0-3 0,-2-2 0,1-4 0,-1-1 0,0-4 0,0-2 0,0-3 0,1-3 0,0-2 0,1-3 0,0-2 0,2-3 0,0-2 0,2-2 0,1-3 0,1-2 0,3-2 0,0-2 0,3-3 0,2-1 0,2-2 0,2-2 0,3-2 0,2-1 0,2-2 0,3-1 0,3-2 0,3-1 0,3-1 0,3-1 0,3-2 0,3 0 0,4-1 0,2 0 0,5-1 0,2-1 0,5 1 0,2-2 0,5 1 0,3 0 0,4 0 0,3 0 0,4 0 0,4 1 0,4 0 0,3 1 0,4 1 0,4 0 0,3 2 0,4 0 0,4 2 0,3 1 0,4 1 0,4 2 0,3 1 0,3 1 0,4 3 0,3 1 0,3 2 0,4 2 0,2 2 0,4 2 0,2 2 0,3 3 0,3 1 0,3 3 0,2 3 0,2 2 0,3 2 0,1 3 0,3 3 0,2 2 0,1 3 0,2 2 0,2 3 0,1 3 0,1 3 0,2 2 0,0 3 0,1 3 0,1 3 0,0 2 0,1 4 0,0 1 0,0 4 0,0 2 0,-1 3 0,1 3 0,-1 2 0,-1 3 0,-1 2 0,0 3 0,-2 2 0,0 2 0,-2 3 0,-2 2 0,-1 2 0,-2 2 0,-2 3 0,-2 1 0,-2 2 0,-2 2 0,-2 2 0,-3 1 0,-3 2 0,-2 1 0,-3 2 0,-3 1 0,-3 1 0,-2 1 0,-4 2 0,-4 0 0,-2 1 0,-4 0 0,-3 1 0,-4 1 0,-3-1 0,-4 2 0,-4-1 0,-3 0 0,-3 0 0,-5 0 0,-3 0 0,-4-1 0,-3 0 0,-5-1 0,-3-1 0,-3 0 0,-5-2 0,-3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55:14.8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5417 1899 24524,'120'128'0,"-4"2"0,-2 2 0,-4 2 0,-3 2 0,-4 2 0,-4 1 0,-4 2 0,-4 1 0,-4 0 0,-5 1 0,-4 1 0,-5-1 0,-5 1 0,-5-1 0,-4 0 0,-6-1 0,-5 0 0,-5-2 0,-6-2 0,-4 0 0,-7-3 0,-4-2 0,-6-2 0,-6-2 0,-5-3 0,-6-2 0,-5-4 0,-6-3 0,-5-3 0,-6-4 0,-5-3 0,-6-5 0,-5-3 0,-5-4 0,-5-5 0,-6-5 0,-4-3 0,-6-6 0,-4-4 0,-6-6 0,-3-4 0,-6-6 0,-4-5 0,-4-5 0,-4-5 0,-4-6 0,-4-6 0,-3-5 0,-4-5 0,-4-6 0,-2-6 0,-4-5 0,-2-7 0,-3-4 0,-2-7 0,-3-4 0,-1-7 0,-2-5 0,-2-5 0,-1-6 0,-2-6 0,0-4 0,-1-6 0,0-5 0,-1-5 0,0-4 0,0-6 0,1-4 0,0-5 0,1-4 0,1-4 0,1-5 0,2-3 0,1-4 0,2-4 0,2-4 0,3-2 0,1-4 0,4-2 0,2-4 0,3-2 0,4-2 0,3-2 0,3-2 0,4-2 0,4-1 0,4-2 0,4-1 0,4 0 0,5-1 0,4-1 0,5 1 0,5-1 0,5 1 0,4 0 0,6 1 0,5 0 0,5 2 0,5 2 0,6 0 0,5 3 0,6 2 0,5 2 0,6 2 0,5 3 0,6 2 0,5 4 0,6 3 0,5 3 0,6 4 0,5 3 0,5 5 0,6 3 0,6 4 0,4 5 0,6 4 0,4 5 0,6 5 0,4 4 0,5 6 0,5 4 0,5 6 0,3 5 0,5 5 0,5 5 0,3 6 0,4 6 0,3 4 0,4 7 0,4 5 0,2 6 0,4 5 0,2 7 0,3 4 0,2 7 0,2 4 0,3 7 0,1 5 0,2 5 0,1 6 0,1 6 0,2 4 0,0 6 0,0 5 0,1 5 0,0 4 0,-1 6 0,1 4 0,-1 5 0,-1 4 0,-1 4 0,-1 5 0,-2 3 0,-1 4 0,-2 4 0,-2 4 0,-3 2 0,-2 4 0,-2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55:16.6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24575,'5'0'0,"2"0"-8191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55:20.8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4267 2133 24346,'-2'84'0,"-3"0"0,-3-1 0,-3 0 0,-4 0 0,-3-2 0,-3 0 0,-3 0 0,-4-2 0,-2-1 0,-4-2 0,-3 0 0,-2-2 0,-3-2 0,-4-1 0,-1-3 0,-4-1 0,-2-2 0,-3-3 0,-2-1 0,-2-3 0,-3-2 0,-2-3 0,-1-3 0,-3-2 0,-2-3 0,-1-2 0,-2-4 0,-1-2 0,-2-4 0,-1-2 0,-1-4 0,-1-2 0,-1-4 0,-1-3 0,-1-4 0,0-2 0,0-4 0,-1-3 0,1-3 0,-1-4 0,0-3 0,1-3 0,0-4 0,0-2 0,2-4 0,0-3 0,0-4 0,2-2 0,1-4 0,2-2 0,0-4 0,2-2 0,2-4 0,1-2 0,3-3 0,1-2 0,2-3 0,3-3 0,1-2 0,3-3 0,2-1 0,3-3 0,3-2 0,2-1 0,3-3 0,2-1 0,4-2 0,2-2 0,4 0 0,2-2 0,4-1 0,2-2 0,4 0 0,3 0 0,4-2 0,2 0 0,4 0 0,3-1 0,3 0 0,4 1 0,3-1 0,3 1 0,4 0 0,2 0 0,4 1 0,3 1 0,4 1 0,2 1 0,4 1 0,2 1 0,4 2 0,2 1 0,4 2 0,2 1 0,3 2 0,2 3 0,3 1 0,3 2 0,2 3 0,3 2 0,1 2 0,3 3 0,2 2 0,1 4 0,3 1 0,1 4 0,2 3 0,2 2 0,0 3 0,2 4 0,1 2 0,2 4 0,0 3 0,0 3 0,2 3 0,0 4 0,0 3 0,1 3 0,0 3 0,-1 4 0,1 3 0,-1 3 0,0 3 0,0 4 0,-1 3 0,-1 3 0,-1 3 0,-1 4 0,-1 2 0,-1 4 0,-2 3 0,-1 2 0,-2 3 0,-1 4 0,-2 1 0,-3 4 0,-1 2 0,-2 3 0,-3 2 0,-2 2 0,-2 3 0,-3 2 0,-2 1 0,-4 3 0,-1 2 0,-4 1 0,-3 2 0,-2 1 0,-3 2 0,-4 1 0,-2 1 0,-4 1 0,-3 1 0,-3 1 0,-3 1 0,-4 0 0,-3 0 0,-3 1 0,-3-1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55:24.1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55:29.6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64 24575,'0'-5'0,"5"-7"0,12-2 0,13-3 0,2 2-8191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43:10.2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1 24575,'-5'0'0,"-2"0"-8191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43:11.9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43:30.3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55 24575,'0'-5'0,"0"-8"0,0-5 0,0-1-8191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43:46.9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6553,'5'0'241,"2"0"-241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43:50.7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6553,'0'0'0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43:51.9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 6553,'0'-5'0,"0"-2"0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9T03:54:04.5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3489 3273 24525,'-42'45'0,"-3"-3"0,-2-2 0,-3-2 0,-2-2 0,-1-4 0,-3-1 0,-2-4 0,-1-1 0,-2-4 0,-2-2 0,-2-4 0,0-1 0,-3-4 0,0-3 0,-1-2 0,-2-3 0,-1-3 0,0-3 0,-1-3 0,0-2 0,-1-4 0,-1-2 0,1-3 0,-1-2 0,0-4 0,1-2 0,-1-3 0,1-2 0,1-3 0,0-2 0,0-3 0,2-3 0,0-1 0,1-3 0,2-2 0,0-2 0,2-3 0,2-1 0,1-2 0,1-2 0,3-2 0,1-1 0,2-2 0,2-1 0,2-1 0,2-2 0,2-1 0,3-1 0,2-1 0,3-1 0,2 0 0,2-1 0,3-1 0,3 0 0,3 0 0,2-1 0,3 1 0,3 0 0,3-1 0,3 1 0,2 1 0,4 0 0,2 0 0,3 1 0,4 2 0,2 0 0,3 1 0,3 1 0,3 1 0,3 2 0,3 1 0,2 2 0,3 1 0,3 3 0,3 0 0,3 3 0,2 2 0,2 2 0,3 2 0,3 2 0,2 2 0,2 3 0,3 2 0,1 3 0,3 2 0,2 3 0,1 2 0,3 3 0,1 3 0,2 2 0,1 3 0,2 3 0,1 3 0,2 2 0,0 4 0,2 2 0,0 3 0,2 3 0,-1 2 0,2 4 0,0 2 0,0 3 0,1 3 0,0 3 0,-1 2 0,1 4 0,-1 1 0,1 4 0,-2 2 0,0 2 0,0 3 0,-2 2 0,0 3 0,-1 2 0,-2 2 0,-1 2 0,-1 2 0,-1 2 0,-2 3 0,-1 0 0,-3 3 0,-1 1 0,-2 2 0,-2 1 0,-2 2 0,-2 1 0,-3 1 0,-1 1 0,-3 1 0,-3 0 0,-2 2 0,-3 0 0,-2 1 0,-3-1 0,-2 2 0,-3-1 0,-4 1 0,-2-1 0,-2 0 0,-4 0 0,-3 0 0,-2-1 0,-3-1 0,-4 0 0,-2-1 0,-3-1 0,-3-1 0,-3-1 0,-3-2 0,-3-1 0,-3-1 0,-2-2 0,-4-1 0,-2-2 0,-2-2 0,-4-2 0,-2-2 0,-3-1 0,-2-3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372A0-61DC-4940-8C30-44AC9D86166A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4237D-4E69-4027-B317-0FCCF5ED31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84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4237D-4E69-4027-B317-0FCCF5ED316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417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4237D-4E69-4027-B317-0FCCF5ED316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75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4237D-4E69-4027-B317-0FCCF5ED316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29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47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0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4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1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60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3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6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5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1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0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1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6.xml"/><Relationship Id="rId18" Type="http://schemas.openxmlformats.org/officeDocument/2006/relationships/image" Target="../media/image12.png"/><Relationship Id="rId3" Type="http://schemas.openxmlformats.org/officeDocument/2006/relationships/customXml" Target="../ink/ink1.xml"/><Relationship Id="rId21" Type="http://schemas.openxmlformats.org/officeDocument/2006/relationships/customXml" Target="../ink/ink9.xml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17" Type="http://schemas.openxmlformats.org/officeDocument/2006/relationships/customXml" Target="../ink/ink8.xml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24" Type="http://schemas.openxmlformats.org/officeDocument/2006/relationships/image" Target="../media/image16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0.xml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4" Type="http://schemas.openxmlformats.org/officeDocument/2006/relationships/image" Target="../media/image10.png"/><Relationship Id="rId2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customXml" Target="../ink/ink17.xml"/><Relationship Id="rId18" Type="http://schemas.openxmlformats.org/officeDocument/2006/relationships/customXml" Target="../ink/ink20.xml"/><Relationship Id="rId26" Type="http://schemas.openxmlformats.org/officeDocument/2006/relationships/customXml" Target="../ink/ink24.xml"/><Relationship Id="rId3" Type="http://schemas.openxmlformats.org/officeDocument/2006/relationships/image" Target="../media/image18.png"/><Relationship Id="rId21" Type="http://schemas.openxmlformats.org/officeDocument/2006/relationships/image" Target="../media/image24.png"/><Relationship Id="rId7" Type="http://schemas.openxmlformats.org/officeDocument/2006/relationships/customXml" Target="../ink/ink12.xml"/><Relationship Id="rId12" Type="http://schemas.openxmlformats.org/officeDocument/2006/relationships/customXml" Target="../ink/ink16.xml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2" Type="http://schemas.openxmlformats.org/officeDocument/2006/relationships/image" Target="../media/image17.png"/><Relationship Id="rId16" Type="http://schemas.openxmlformats.org/officeDocument/2006/relationships/customXml" Target="../ink/ink19.xml"/><Relationship Id="rId20" Type="http://schemas.openxmlformats.org/officeDocument/2006/relationships/customXml" Target="../ink/ink21.xml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24" Type="http://schemas.openxmlformats.org/officeDocument/2006/relationships/customXml" Target="../ink/ink23.xml"/><Relationship Id="rId5" Type="http://schemas.openxmlformats.org/officeDocument/2006/relationships/customXml" Target="../ink/ink11.xml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28" Type="http://schemas.openxmlformats.org/officeDocument/2006/relationships/customXml" Target="../ink/ink25.xml"/><Relationship Id="rId10" Type="http://schemas.openxmlformats.org/officeDocument/2006/relationships/customXml" Target="../ink/ink15.xml"/><Relationship Id="rId19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customXml" Target="../ink/ink14.xml"/><Relationship Id="rId14" Type="http://schemas.openxmlformats.org/officeDocument/2006/relationships/customXml" Target="../ink/ink18.xml"/><Relationship Id="rId22" Type="http://schemas.openxmlformats.org/officeDocument/2006/relationships/customXml" Target="../ink/ink22.xml"/><Relationship Id="rId2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66291-3604-88F9-F588-5388B6BB6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REQUISITOS DE EXTRACCION Y TRANSPORTE DE DONACIONES Y MUESTRAS  CSC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CA9A01-7678-57EF-9130-68399BD8D7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                                                                                                                           BQ. Natalia Monje F.</a:t>
            </a:r>
          </a:p>
          <a:p>
            <a:r>
              <a:rPr lang="es-ES" dirty="0"/>
              <a:t>                                                                                                                                     junio 2026 </a:t>
            </a:r>
          </a:p>
        </p:txBody>
      </p:sp>
    </p:spTree>
    <p:extLst>
      <p:ext uri="{BB962C8B-B14F-4D97-AF65-F5344CB8AC3E}">
        <p14:creationId xmlns:p14="http://schemas.microsoft.com/office/powerpoint/2010/main" val="120135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D56B6-E23B-85C2-E186-745CC362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REQUISITOS PROCESO TRANSPORTE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5DEC05C-F156-3AB7-CB9F-9CC4E66952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750581"/>
              </p:ext>
            </p:extLst>
          </p:nvPr>
        </p:nvGraphicFramePr>
        <p:xfrm>
          <a:off x="653143" y="2057400"/>
          <a:ext cx="1036251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086">
                  <a:extLst>
                    <a:ext uri="{9D8B030D-6E8A-4147-A177-3AD203B41FA5}">
                      <a16:colId xmlns:a16="http://schemas.microsoft.com/office/drawing/2014/main" val="2033229427"/>
                    </a:ext>
                  </a:extLst>
                </a:gridCol>
                <a:gridCol w="1331800">
                  <a:extLst>
                    <a:ext uri="{9D8B030D-6E8A-4147-A177-3AD203B41FA5}">
                      <a16:colId xmlns:a16="http://schemas.microsoft.com/office/drawing/2014/main" val="1279912691"/>
                    </a:ext>
                  </a:extLst>
                </a:gridCol>
                <a:gridCol w="2122372">
                  <a:extLst>
                    <a:ext uri="{9D8B030D-6E8A-4147-A177-3AD203B41FA5}">
                      <a16:colId xmlns:a16="http://schemas.microsoft.com/office/drawing/2014/main" val="889669755"/>
                    </a:ext>
                  </a:extLst>
                </a:gridCol>
                <a:gridCol w="1727086">
                  <a:extLst>
                    <a:ext uri="{9D8B030D-6E8A-4147-A177-3AD203B41FA5}">
                      <a16:colId xmlns:a16="http://schemas.microsoft.com/office/drawing/2014/main" val="2041446768"/>
                    </a:ext>
                  </a:extLst>
                </a:gridCol>
                <a:gridCol w="1727086">
                  <a:extLst>
                    <a:ext uri="{9D8B030D-6E8A-4147-A177-3AD203B41FA5}">
                      <a16:colId xmlns:a16="http://schemas.microsoft.com/office/drawing/2014/main" val="2076887407"/>
                    </a:ext>
                  </a:extLst>
                </a:gridCol>
                <a:gridCol w="1727086">
                  <a:extLst>
                    <a:ext uri="{9D8B030D-6E8A-4147-A177-3AD203B41FA5}">
                      <a16:colId xmlns:a16="http://schemas.microsoft.com/office/drawing/2014/main" val="1939544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Incidente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Sangre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Productos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Pacientes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Calificación Biológica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Donantes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457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T°</a:t>
                      </a:r>
                      <a:r>
                        <a:rPr lang="es-ES" dirty="0"/>
                        <a:t> transporte, rango 20 – 24 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T°</a:t>
                      </a:r>
                      <a:r>
                        <a:rPr lang="es-ES" dirty="0"/>
                        <a:t> &lt;20°C </a:t>
                      </a:r>
                    </a:p>
                    <a:p>
                      <a:r>
                        <a:rPr lang="es-ES" dirty="0" err="1"/>
                        <a:t>obs</a:t>
                      </a:r>
                      <a:r>
                        <a:rPr lang="es-ES" dirty="0"/>
                        <a:t> agregados PQ </a:t>
                      </a:r>
                    </a:p>
                    <a:p>
                      <a:r>
                        <a:rPr lang="es-ES" dirty="0"/>
                        <a:t> </a:t>
                      </a:r>
                    </a:p>
                    <a:p>
                      <a:endParaRPr lang="es-ES" dirty="0"/>
                    </a:p>
                    <a:p>
                      <a:r>
                        <a:rPr lang="es-ES" dirty="0" err="1"/>
                        <a:t>T°</a:t>
                      </a:r>
                      <a:r>
                        <a:rPr lang="es-ES" dirty="0"/>
                        <a:t>  &lt; 24 ° C  tiempo desde extracción &lt; 8 horas , eliminación PQ y PFC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8724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Plazo recepción ST antes de 24 horas extracción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&gt; 24 horas  solo </a:t>
                      </a:r>
                    </a:p>
                    <a:p>
                      <a:r>
                        <a:rPr lang="es-ES" dirty="0"/>
                        <a:t>Producción GR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8493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99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C4C3D-126D-5E43-9CB3-51C4CC143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2677886"/>
            <a:ext cx="10060577" cy="1632856"/>
          </a:xfrm>
        </p:spPr>
        <p:txBody>
          <a:bodyPr/>
          <a:lstStyle/>
          <a:p>
            <a:r>
              <a:rPr lang="es-ES" dirty="0"/>
              <a:t>              Muchas gracias por su atención </a:t>
            </a:r>
          </a:p>
        </p:txBody>
      </p:sp>
    </p:spTree>
    <p:extLst>
      <p:ext uri="{BB962C8B-B14F-4D97-AF65-F5344CB8AC3E}">
        <p14:creationId xmlns:p14="http://schemas.microsoft.com/office/powerpoint/2010/main" val="78207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A2840-F6AC-14E6-5322-2BA4A367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829" y="413657"/>
            <a:ext cx="9583876" cy="747234"/>
          </a:xfrm>
        </p:spPr>
        <p:txBody>
          <a:bodyPr>
            <a:noAutofit/>
          </a:bodyPr>
          <a:lstStyle/>
          <a:p>
            <a:br>
              <a:rPr lang="es-ES" sz="3200" dirty="0"/>
            </a:br>
            <a:br>
              <a:rPr lang="es-ES" sz="3200" dirty="0"/>
            </a:br>
            <a:br>
              <a:rPr lang="es-ES" sz="3200" dirty="0"/>
            </a:br>
            <a:br>
              <a:rPr lang="es-ES" sz="3200" dirty="0"/>
            </a:br>
            <a:r>
              <a:rPr lang="es-ES" sz="3200" dirty="0"/>
              <a:t>REQUISITOS EN PROCESO </a:t>
            </a:r>
            <a:r>
              <a:rPr lang="es-ES" sz="3200" b="1" dirty="0"/>
              <a:t>RECEPCION :</a:t>
            </a:r>
            <a:br>
              <a:rPr lang="es-ES" sz="3200" b="1" dirty="0"/>
            </a:br>
            <a:endParaRPr lang="es-ES" sz="3200" b="1" dirty="0"/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C036AF9E-F093-3C2D-4D9D-71A28280FB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227407"/>
              </p:ext>
            </p:extLst>
          </p:nvPr>
        </p:nvGraphicFramePr>
        <p:xfrm>
          <a:off x="370114" y="2394857"/>
          <a:ext cx="11081658" cy="2127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943">
                  <a:extLst>
                    <a:ext uri="{9D8B030D-6E8A-4147-A177-3AD203B41FA5}">
                      <a16:colId xmlns:a16="http://schemas.microsoft.com/office/drawing/2014/main" val="495900939"/>
                    </a:ext>
                  </a:extLst>
                </a:gridCol>
                <a:gridCol w="1846943">
                  <a:extLst>
                    <a:ext uri="{9D8B030D-6E8A-4147-A177-3AD203B41FA5}">
                      <a16:colId xmlns:a16="http://schemas.microsoft.com/office/drawing/2014/main" val="3320285707"/>
                    </a:ext>
                  </a:extLst>
                </a:gridCol>
                <a:gridCol w="1846943">
                  <a:extLst>
                    <a:ext uri="{9D8B030D-6E8A-4147-A177-3AD203B41FA5}">
                      <a16:colId xmlns:a16="http://schemas.microsoft.com/office/drawing/2014/main" val="1537575244"/>
                    </a:ext>
                  </a:extLst>
                </a:gridCol>
                <a:gridCol w="1846943">
                  <a:extLst>
                    <a:ext uri="{9D8B030D-6E8A-4147-A177-3AD203B41FA5}">
                      <a16:colId xmlns:a16="http://schemas.microsoft.com/office/drawing/2014/main" val="4100289342"/>
                    </a:ext>
                  </a:extLst>
                </a:gridCol>
                <a:gridCol w="1846943">
                  <a:extLst>
                    <a:ext uri="{9D8B030D-6E8A-4147-A177-3AD203B41FA5}">
                      <a16:colId xmlns:a16="http://schemas.microsoft.com/office/drawing/2014/main" val="1473850923"/>
                    </a:ext>
                  </a:extLst>
                </a:gridCol>
                <a:gridCol w="1846943">
                  <a:extLst>
                    <a:ext uri="{9D8B030D-6E8A-4147-A177-3AD203B41FA5}">
                      <a16:colId xmlns:a16="http://schemas.microsoft.com/office/drawing/2014/main" val="4026723903"/>
                    </a:ext>
                  </a:extLst>
                </a:gridCol>
              </a:tblGrid>
              <a:tr h="938419">
                <a:tc>
                  <a:txBody>
                    <a:bodyPr/>
                    <a:lstStyle/>
                    <a:p>
                      <a:r>
                        <a:rPr lang="es-ES" dirty="0"/>
                        <a:t>Incidente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Sangre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Productos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Pacientes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Calificación Biológica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Donantes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914748"/>
                  </a:ext>
                </a:extLst>
              </a:tr>
              <a:tr h="1184295">
                <a:tc>
                  <a:txBody>
                    <a:bodyPr/>
                    <a:lstStyle/>
                    <a:p>
                      <a:r>
                        <a:rPr lang="es-ES" dirty="0"/>
                        <a:t>Suplantación donante , error identificación donante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Calificación  donante distinto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Calificación  errónea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19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0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65239-18AC-72C9-A7FD-880D33C7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72144"/>
            <a:ext cx="9886406" cy="674914"/>
          </a:xfrm>
        </p:spPr>
        <p:txBody>
          <a:bodyPr>
            <a:normAutofit/>
          </a:bodyPr>
          <a:lstStyle/>
          <a:p>
            <a:r>
              <a:rPr lang="es-ES" sz="3200" dirty="0"/>
              <a:t>REQUISITOS PROCESO </a:t>
            </a:r>
            <a:r>
              <a:rPr lang="es-ES" sz="3200" b="1" dirty="0"/>
              <a:t>ENTREVISTA</a:t>
            </a:r>
          </a:p>
        </p:txBody>
      </p:sp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3F0D25C8-C1D4-D080-0B55-733FA32C85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627010"/>
              </p:ext>
            </p:extLst>
          </p:nvPr>
        </p:nvGraphicFramePr>
        <p:xfrm>
          <a:off x="381000" y="751115"/>
          <a:ext cx="11403874" cy="5616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945">
                  <a:extLst>
                    <a:ext uri="{9D8B030D-6E8A-4147-A177-3AD203B41FA5}">
                      <a16:colId xmlns:a16="http://schemas.microsoft.com/office/drawing/2014/main" val="3961789606"/>
                    </a:ext>
                  </a:extLst>
                </a:gridCol>
                <a:gridCol w="1040312">
                  <a:extLst>
                    <a:ext uri="{9D8B030D-6E8A-4147-A177-3AD203B41FA5}">
                      <a16:colId xmlns:a16="http://schemas.microsoft.com/office/drawing/2014/main" val="716867607"/>
                    </a:ext>
                  </a:extLst>
                </a:gridCol>
                <a:gridCol w="2950029">
                  <a:extLst>
                    <a:ext uri="{9D8B030D-6E8A-4147-A177-3AD203B41FA5}">
                      <a16:colId xmlns:a16="http://schemas.microsoft.com/office/drawing/2014/main" val="1801272093"/>
                    </a:ext>
                  </a:extLst>
                </a:gridCol>
                <a:gridCol w="1719216">
                  <a:extLst>
                    <a:ext uri="{9D8B030D-6E8A-4147-A177-3AD203B41FA5}">
                      <a16:colId xmlns:a16="http://schemas.microsoft.com/office/drawing/2014/main" val="2441570419"/>
                    </a:ext>
                  </a:extLst>
                </a:gridCol>
                <a:gridCol w="1903186">
                  <a:extLst>
                    <a:ext uri="{9D8B030D-6E8A-4147-A177-3AD203B41FA5}">
                      <a16:colId xmlns:a16="http://schemas.microsoft.com/office/drawing/2014/main" val="17468740"/>
                    </a:ext>
                  </a:extLst>
                </a:gridCol>
                <a:gridCol w="1903186">
                  <a:extLst>
                    <a:ext uri="{9D8B030D-6E8A-4147-A177-3AD203B41FA5}">
                      <a16:colId xmlns:a16="http://schemas.microsoft.com/office/drawing/2014/main" val="2053652127"/>
                    </a:ext>
                  </a:extLst>
                </a:gridCol>
              </a:tblGrid>
              <a:tr h="772885">
                <a:tc>
                  <a:txBody>
                    <a:bodyPr/>
                    <a:lstStyle/>
                    <a:p>
                      <a:r>
                        <a:rPr lang="es-ES" dirty="0"/>
                        <a:t>Incidente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Sangre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Productos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Pacientes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Calificación Biológica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Donantes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443142"/>
                  </a:ext>
                </a:extLst>
              </a:tr>
              <a:tr h="683475">
                <a:tc>
                  <a:txBody>
                    <a:bodyPr/>
                    <a:lstStyle/>
                    <a:p>
                      <a:r>
                        <a:rPr lang="es-ES" dirty="0"/>
                        <a:t>Ingesta AINE no diagnosticada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PQ no funcional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Tto no efectivo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746072"/>
                  </a:ext>
                </a:extLst>
              </a:tr>
              <a:tr h="1269311">
                <a:tc>
                  <a:txBody>
                    <a:bodyPr/>
                    <a:lstStyle/>
                    <a:p>
                      <a:r>
                        <a:rPr lang="es-ES" dirty="0"/>
                        <a:t>Anemia no diagnosticada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     GR </a:t>
                      </a:r>
                      <a:r>
                        <a:rPr lang="es-ES" dirty="0" err="1">
                          <a:solidFill>
                            <a:srgbClr val="FF0000"/>
                          </a:solidFill>
                        </a:rPr>
                        <a:t>Hto</a:t>
                      </a: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. Bajo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Tto no efectivo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Aumento anemia donante, repercusiones cardiovasculares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0045768"/>
                  </a:ext>
                </a:extLst>
              </a:tr>
              <a:tr h="1018707">
                <a:tc>
                  <a:txBody>
                    <a:bodyPr/>
                    <a:lstStyle/>
                    <a:p>
                      <a:r>
                        <a:rPr lang="es-ES" dirty="0"/>
                        <a:t>Poliglobulia no diagnosticada 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Problema en filtración por aumento viscosidad, posible eliminación 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636756"/>
                  </a:ext>
                </a:extLst>
              </a:tr>
              <a:tr h="683475">
                <a:tc>
                  <a:txBody>
                    <a:bodyPr/>
                    <a:lstStyle/>
                    <a:p>
                      <a:r>
                        <a:rPr lang="es-ES" dirty="0"/>
                        <a:t>Trastornos coagulación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PQ y PFC con función alterada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Tto no efectivo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Hematoma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6459987"/>
                  </a:ext>
                </a:extLst>
              </a:tr>
              <a:tr h="1177611">
                <a:tc>
                  <a:txBody>
                    <a:bodyPr/>
                    <a:lstStyle/>
                    <a:p>
                      <a:r>
                        <a:rPr lang="es-ES" dirty="0"/>
                        <a:t>Riesgo contaminación por infección no diagnosticada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    PQ contaminada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Riesgo Sepsis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820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21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93326-1B0B-340D-5210-774F1311A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337457"/>
          </a:xfrm>
        </p:spPr>
        <p:txBody>
          <a:bodyPr>
            <a:noAutofit/>
          </a:bodyPr>
          <a:lstStyle/>
          <a:p>
            <a:r>
              <a:rPr lang="es-ES" sz="3200" dirty="0"/>
              <a:t>REQUISITOS PROCESO </a:t>
            </a:r>
            <a:r>
              <a:rPr lang="es-ES" sz="3200" b="1" dirty="0"/>
              <a:t>EXTRACCION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162F029-640E-4080-93CB-393FACEC43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147058"/>
              </p:ext>
            </p:extLst>
          </p:nvPr>
        </p:nvGraphicFramePr>
        <p:xfrm>
          <a:off x="381001" y="1023257"/>
          <a:ext cx="11342914" cy="5493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342">
                  <a:extLst>
                    <a:ext uri="{9D8B030D-6E8A-4147-A177-3AD203B41FA5}">
                      <a16:colId xmlns:a16="http://schemas.microsoft.com/office/drawing/2014/main" val="233813269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411153597"/>
                    </a:ext>
                  </a:extLst>
                </a:gridCol>
                <a:gridCol w="1763486">
                  <a:extLst>
                    <a:ext uri="{9D8B030D-6E8A-4147-A177-3AD203B41FA5}">
                      <a16:colId xmlns:a16="http://schemas.microsoft.com/office/drawing/2014/main" val="437517635"/>
                    </a:ext>
                  </a:extLst>
                </a:gridCol>
                <a:gridCol w="1692725">
                  <a:extLst>
                    <a:ext uri="{9D8B030D-6E8A-4147-A177-3AD203B41FA5}">
                      <a16:colId xmlns:a16="http://schemas.microsoft.com/office/drawing/2014/main" val="2780639357"/>
                    </a:ext>
                  </a:extLst>
                </a:gridCol>
                <a:gridCol w="1660130">
                  <a:extLst>
                    <a:ext uri="{9D8B030D-6E8A-4147-A177-3AD203B41FA5}">
                      <a16:colId xmlns:a16="http://schemas.microsoft.com/office/drawing/2014/main" val="3085002113"/>
                    </a:ext>
                  </a:extLst>
                </a:gridCol>
                <a:gridCol w="1850517">
                  <a:extLst>
                    <a:ext uri="{9D8B030D-6E8A-4147-A177-3AD203B41FA5}">
                      <a16:colId xmlns:a16="http://schemas.microsoft.com/office/drawing/2014/main" val="2977487458"/>
                    </a:ext>
                  </a:extLst>
                </a:gridCol>
              </a:tblGrid>
              <a:tr h="674914">
                <a:tc>
                  <a:txBody>
                    <a:bodyPr/>
                    <a:lstStyle/>
                    <a:p>
                      <a:r>
                        <a:rPr lang="es-ES" dirty="0"/>
                        <a:t>Incidente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Sangre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Productos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Pacientes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Calificación Biológica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Donantes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409245"/>
                  </a:ext>
                </a:extLst>
              </a:tr>
              <a:tr h="2255433">
                <a:tc>
                  <a:txBody>
                    <a:bodyPr/>
                    <a:lstStyle/>
                    <a:p>
                      <a:r>
                        <a:rPr lang="es-ES" dirty="0"/>
                        <a:t>Error identificación donante</a:t>
                      </a:r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r>
                        <a:rPr lang="es-ES" dirty="0"/>
                        <a:t>Error etiquetaje bolsa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Falla correlación donación /donante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Se elimina ST solo si área   donante notifica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0000"/>
                          </a:solidFill>
                        </a:rPr>
                        <a:t>Incompatibilidad ABO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Calificación biológica errada no corres</a:t>
                      </a:r>
                      <a:r>
                        <a:rPr lang="es-ES" b="0" dirty="0"/>
                        <a:t>pond</a:t>
                      </a:r>
                      <a:r>
                        <a:rPr lang="es-ES" dirty="0"/>
                        <a:t>e al donante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Grupo ABO no corresponde a donante, asignación de marcador positivo a donante equivocado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095946"/>
                  </a:ext>
                </a:extLst>
              </a:tr>
              <a:tr h="955875">
                <a:tc>
                  <a:txBody>
                    <a:bodyPr/>
                    <a:lstStyle/>
                    <a:p>
                      <a:r>
                        <a:rPr lang="es-ES" dirty="0"/>
                        <a:t>Etiquetaje incompleto set extracción: no etiquetada bolsa madre y/o bolsa 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Eliminación ST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NA</a:t>
                      </a:r>
                    </a:p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58191"/>
                  </a:ext>
                </a:extLst>
              </a:tr>
              <a:tr h="1576400">
                <a:tc>
                  <a:txBody>
                    <a:bodyPr/>
                    <a:lstStyle/>
                    <a:p>
                      <a:r>
                        <a:rPr lang="es-ES" dirty="0"/>
                        <a:t>Etiquetaje incompleto set extracción :no etiquetada bolsa satélite plasma y/o plaquetas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Reimpresión y etiquetaje previo a fraccionamiento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Se eliminan los productos si la detección es post fraccionamiento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13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03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21354-E4E3-BD05-391D-E216844C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26571"/>
            <a:ext cx="9875520" cy="653143"/>
          </a:xfrm>
        </p:spPr>
        <p:txBody>
          <a:bodyPr>
            <a:noAutofit/>
          </a:bodyPr>
          <a:lstStyle/>
          <a:p>
            <a:r>
              <a:rPr lang="es-ES" sz="3200" dirty="0"/>
              <a:t>REQUISITOS PROCESO </a:t>
            </a:r>
            <a:r>
              <a:rPr lang="es-ES" sz="3200" b="1" dirty="0"/>
              <a:t>EXTRACCION</a:t>
            </a:r>
            <a:r>
              <a:rPr lang="es-ES" sz="3200" dirty="0"/>
              <a:t>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B5556C0-2E5F-6462-89D2-394CCD308F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382912"/>
              </p:ext>
            </p:extLst>
          </p:nvPr>
        </p:nvGraphicFramePr>
        <p:xfrm>
          <a:off x="359229" y="903514"/>
          <a:ext cx="11342914" cy="5627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414">
                  <a:extLst>
                    <a:ext uri="{9D8B030D-6E8A-4147-A177-3AD203B41FA5}">
                      <a16:colId xmlns:a16="http://schemas.microsoft.com/office/drawing/2014/main" val="286719799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3491752906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840068435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3892850809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451302755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1959215169"/>
                    </a:ext>
                  </a:extLst>
                </a:gridCol>
              </a:tblGrid>
              <a:tr h="797723">
                <a:tc>
                  <a:txBody>
                    <a:bodyPr/>
                    <a:lstStyle/>
                    <a:p>
                      <a:r>
                        <a:rPr lang="es-ES" dirty="0"/>
                        <a:t>Incidente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Sangre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Productos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Pacientes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Calificación Biológica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Donantes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73091"/>
                  </a:ext>
                </a:extLst>
              </a:tr>
              <a:tr h="2042658">
                <a:tc>
                  <a:txBody>
                    <a:bodyPr/>
                    <a:lstStyle/>
                    <a:p>
                      <a:r>
                        <a:rPr lang="es-ES" dirty="0"/>
                        <a:t>Paso anticoagulante a bolsa derivación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Eliminación ST por perdida equilibrio sangre/citrato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Muestra de donación diluida , no se analiza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Calificación no realizada por muestra incorrecta.</a:t>
                      </a:r>
                    </a:p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Calificación microb falso negativo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244081"/>
                  </a:ext>
                </a:extLst>
              </a:tr>
              <a:tr h="660553">
                <a:tc>
                  <a:txBody>
                    <a:bodyPr/>
                    <a:lstStyle/>
                    <a:p>
                      <a:r>
                        <a:rPr lang="es-ES" dirty="0"/>
                        <a:t>Tiempo extracción &gt; 11 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 se fabrica PQ ni PFC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Posible hematoma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199448"/>
                  </a:ext>
                </a:extLst>
              </a:tr>
              <a:tr h="647342">
                <a:tc>
                  <a:txBody>
                    <a:bodyPr/>
                    <a:lstStyle/>
                    <a:p>
                      <a:r>
                        <a:rPr lang="es-ES" dirty="0"/>
                        <a:t>Punción fallida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 hay extracción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Posible hematoma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302189"/>
                  </a:ext>
                </a:extLst>
              </a:tr>
              <a:tr h="1479639">
                <a:tc>
                  <a:txBody>
                    <a:bodyPr/>
                    <a:lstStyle/>
                    <a:p>
                      <a:r>
                        <a:rPr lang="es-ES" dirty="0"/>
                        <a:t>Bolsa derivación vacía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Eliminación 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Eliminación todos los productos por riesgo de contaminación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No hay tubos para calificación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Donante sin calificación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365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9C03A-AD26-F284-2544-51BBB24C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66057"/>
          </a:xfrm>
        </p:spPr>
        <p:txBody>
          <a:bodyPr>
            <a:normAutofit/>
          </a:bodyPr>
          <a:lstStyle/>
          <a:p>
            <a:r>
              <a:rPr lang="es-ES" sz="3200" dirty="0"/>
              <a:t>REQUISITOS PROCESO </a:t>
            </a:r>
            <a:r>
              <a:rPr lang="es-ES" sz="3200" b="1" dirty="0"/>
              <a:t>EXTRACCION</a:t>
            </a:r>
            <a:r>
              <a:rPr lang="es-ES" sz="3200" dirty="0"/>
              <a:t>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3260AAA-2F8B-E553-0DA1-E67F35DE5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649596"/>
              </p:ext>
            </p:extLst>
          </p:nvPr>
        </p:nvGraphicFramePr>
        <p:xfrm>
          <a:off x="384809" y="1175657"/>
          <a:ext cx="11339105" cy="5301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256">
                  <a:extLst>
                    <a:ext uri="{9D8B030D-6E8A-4147-A177-3AD203B41FA5}">
                      <a16:colId xmlns:a16="http://schemas.microsoft.com/office/drawing/2014/main" val="1397785771"/>
                    </a:ext>
                  </a:extLst>
                </a:gridCol>
                <a:gridCol w="1895929">
                  <a:extLst>
                    <a:ext uri="{9D8B030D-6E8A-4147-A177-3AD203B41FA5}">
                      <a16:colId xmlns:a16="http://schemas.microsoft.com/office/drawing/2014/main" val="1467210992"/>
                    </a:ext>
                  </a:extLst>
                </a:gridCol>
                <a:gridCol w="1895929">
                  <a:extLst>
                    <a:ext uri="{9D8B030D-6E8A-4147-A177-3AD203B41FA5}">
                      <a16:colId xmlns:a16="http://schemas.microsoft.com/office/drawing/2014/main" val="236460369"/>
                    </a:ext>
                  </a:extLst>
                </a:gridCol>
                <a:gridCol w="1895929">
                  <a:extLst>
                    <a:ext uri="{9D8B030D-6E8A-4147-A177-3AD203B41FA5}">
                      <a16:colId xmlns:a16="http://schemas.microsoft.com/office/drawing/2014/main" val="1153410144"/>
                    </a:ext>
                  </a:extLst>
                </a:gridCol>
                <a:gridCol w="1895929">
                  <a:extLst>
                    <a:ext uri="{9D8B030D-6E8A-4147-A177-3AD203B41FA5}">
                      <a16:colId xmlns:a16="http://schemas.microsoft.com/office/drawing/2014/main" val="3933226624"/>
                    </a:ext>
                  </a:extLst>
                </a:gridCol>
                <a:gridCol w="1843133">
                  <a:extLst>
                    <a:ext uri="{9D8B030D-6E8A-4147-A177-3AD203B41FA5}">
                      <a16:colId xmlns:a16="http://schemas.microsoft.com/office/drawing/2014/main" val="1300085964"/>
                    </a:ext>
                  </a:extLst>
                </a:gridCol>
              </a:tblGrid>
              <a:tr h="1095091">
                <a:tc>
                  <a:txBody>
                    <a:bodyPr/>
                    <a:lstStyle/>
                    <a:p>
                      <a:r>
                        <a:rPr lang="es-ES" dirty="0"/>
                        <a:t>Incidente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Sangre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Productos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Pacientes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Calificación Biológica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Donantes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016370"/>
                  </a:ext>
                </a:extLst>
              </a:tr>
              <a:tr h="614876">
                <a:tc>
                  <a:txBody>
                    <a:bodyPr/>
                    <a:lstStyle/>
                    <a:p>
                      <a:r>
                        <a:rPr lang="es-ES" dirty="0"/>
                        <a:t>Flujo acelerado extracción &lt; 4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Eliminación todos los productos por posible coagulo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Prevención  donante donaciones futuras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9635761"/>
                  </a:ext>
                </a:extLst>
              </a:tr>
              <a:tr h="448503">
                <a:tc>
                  <a:txBody>
                    <a:bodyPr/>
                    <a:lstStyle/>
                    <a:p>
                      <a:r>
                        <a:rPr lang="es-ES" dirty="0"/>
                        <a:t>ST  sobre peso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Eliminación  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69389"/>
                  </a:ext>
                </a:extLst>
              </a:tr>
              <a:tr h="634458">
                <a:tc>
                  <a:txBody>
                    <a:bodyPr/>
                    <a:lstStyle/>
                    <a:p>
                      <a:r>
                        <a:rPr lang="es-ES" dirty="0"/>
                        <a:t>ST bajo peso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Eliminación 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4139244"/>
                  </a:ext>
                </a:extLst>
              </a:tr>
              <a:tr h="852418">
                <a:tc>
                  <a:txBody>
                    <a:bodyPr/>
                    <a:lstStyle/>
                    <a:p>
                      <a:r>
                        <a:rPr lang="es-ES" dirty="0"/>
                        <a:t>Mala calidad sellado tubuladuras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Eliminación 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8705743"/>
                  </a:ext>
                </a:extLst>
              </a:tr>
              <a:tr h="1020171">
                <a:tc>
                  <a:txBody>
                    <a:bodyPr/>
                    <a:lstStyle/>
                    <a:p>
                      <a:r>
                        <a:rPr lang="es-ES" dirty="0"/>
                        <a:t>Mala técnica sellado , circuito abierto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Eliminación 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702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55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2F293-6566-A299-AB71-FEFEFCF0A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00743"/>
          </a:xfrm>
        </p:spPr>
        <p:txBody>
          <a:bodyPr>
            <a:normAutofit fontScale="90000"/>
          </a:bodyPr>
          <a:lstStyle/>
          <a:p>
            <a:r>
              <a:rPr lang="es-ES" dirty="0"/>
              <a:t>Problemas coágulos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E02126F-4E34-3586-22B1-9A61499C8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994" r="8413"/>
          <a:stretch>
            <a:fillRect/>
          </a:stretch>
        </p:blipFill>
        <p:spPr>
          <a:xfrm>
            <a:off x="1143000" y="1298025"/>
            <a:ext cx="4293686" cy="27804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20BD7A8-6447-308B-1249-E200C5D236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10"/>
          <a:stretch>
            <a:fillRect/>
          </a:stretch>
        </p:blipFill>
        <p:spPr>
          <a:xfrm>
            <a:off x="6444343" y="1276254"/>
            <a:ext cx="3897086" cy="46346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D0BD52F-1AC9-5346-51A8-E4C385420F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235"/>
          <a:stretch>
            <a:fillRect/>
          </a:stretch>
        </p:blipFill>
        <p:spPr>
          <a:xfrm>
            <a:off x="1143001" y="4078467"/>
            <a:ext cx="4293686" cy="244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7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91909-DE67-1953-FD1A-DECED9F8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09600"/>
          </a:xfrm>
        </p:spPr>
        <p:txBody>
          <a:bodyPr>
            <a:normAutofit fontScale="90000"/>
          </a:bodyPr>
          <a:lstStyle/>
          <a:p>
            <a:r>
              <a:rPr lang="es-ES" dirty="0"/>
              <a:t>Problemas mala calidad sellos :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E7D1BC4-D912-1DCE-769D-AC6C63233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3944" r="6382"/>
          <a:stretch>
            <a:fillRect/>
          </a:stretch>
        </p:blipFill>
        <p:spPr>
          <a:xfrm>
            <a:off x="1012371" y="1581055"/>
            <a:ext cx="4228141" cy="27188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E966E8CF-D360-53F9-C9BE-892ED329206A}"/>
                  </a:ext>
                </a:extLst>
              </p14:cNvPr>
              <p14:cNvContentPartPr/>
              <p14:nvPr/>
            </p14:nvContentPartPr>
            <p14:xfrm>
              <a:off x="1845528" y="2622065"/>
              <a:ext cx="1560350" cy="156035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E966E8CF-D360-53F9-C9BE-892ED32920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9409" y="2615945"/>
                <a:ext cx="1572588" cy="1572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1F7C3D77-EA33-F665-EBDC-81AB117F1EEA}"/>
                  </a:ext>
                </a:extLst>
              </p14:cNvPr>
              <p14:cNvContentPartPr/>
              <p14:nvPr/>
            </p14:nvContentPartPr>
            <p14:xfrm>
              <a:off x="6019423" y="3135120"/>
              <a:ext cx="360" cy="2844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1F7C3D77-EA33-F665-EBDC-81AB117F1E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3303" y="3129000"/>
                <a:ext cx="12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F7E39C5C-E513-FE37-4C51-AC3353543CBB}"/>
                  </a:ext>
                </a:extLst>
              </p14:cNvPr>
              <p14:cNvContentPartPr/>
              <p14:nvPr/>
            </p14:nvContentPartPr>
            <p14:xfrm>
              <a:off x="2727943" y="5486280"/>
              <a:ext cx="468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F7E39C5C-E513-FE37-4C51-AC3353543C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1823" y="5480160"/>
                <a:ext cx="1692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301E50CA-F555-1E98-F378-E934DE403D63}"/>
                  </a:ext>
                </a:extLst>
              </p14:cNvPr>
              <p14:cNvContentPartPr/>
              <p14:nvPr/>
            </p14:nvContentPartPr>
            <p14:xfrm>
              <a:off x="5965423" y="3744600"/>
              <a:ext cx="36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301E50CA-F555-1E98-F378-E934DE403D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59303" y="37384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DCB513C2-697B-A2EC-4A83-BD049B7F3C9E}"/>
                  </a:ext>
                </a:extLst>
              </p14:cNvPr>
              <p14:cNvContentPartPr/>
              <p14:nvPr/>
            </p14:nvContentPartPr>
            <p14:xfrm>
              <a:off x="6727543" y="3910286"/>
              <a:ext cx="360" cy="201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DCB513C2-697B-A2EC-4A83-BD049B7F3C9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21423" y="3904166"/>
                <a:ext cx="126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B52E64DC-6733-D6FB-483A-577DAF668DF8}"/>
                  </a:ext>
                </a:extLst>
              </p14:cNvPr>
              <p14:cNvContentPartPr/>
              <p14:nvPr/>
            </p14:nvContentPartPr>
            <p14:xfrm>
              <a:off x="9110743" y="2482080"/>
              <a:ext cx="4680" cy="3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B52E64DC-6733-D6FB-483A-577DAF668DF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093103" y="2464080"/>
                <a:ext cx="4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AC096764-37E4-7F7E-3CFE-1AE815B0D5D0}"/>
                  </a:ext>
                </a:extLst>
              </p14:cNvPr>
              <p14:cNvContentPartPr/>
              <p14:nvPr/>
            </p14:nvContentPartPr>
            <p14:xfrm>
              <a:off x="9067543" y="1034160"/>
              <a:ext cx="360" cy="3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AC096764-37E4-7F7E-3CFE-1AE815B0D5D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49903" y="1016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F87D37E5-6C9E-D121-2F12-40BF465ED05E}"/>
                  </a:ext>
                </a:extLst>
              </p14:cNvPr>
              <p14:cNvContentPartPr/>
              <p14:nvPr/>
            </p14:nvContentPartPr>
            <p14:xfrm>
              <a:off x="-816617" y="2662440"/>
              <a:ext cx="360" cy="468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F87D37E5-6C9E-D121-2F12-40BF465ED05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834617" y="2644440"/>
                <a:ext cx="36000" cy="4032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Imagen 16">
            <a:extLst>
              <a:ext uri="{FF2B5EF4-FFF2-40B4-BE49-F238E27FC236}">
                <a16:creationId xmlns:a16="http://schemas.microsoft.com/office/drawing/2014/main" id="{C9646147-8B41-8294-5E5C-D0B53D706A03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24441"/>
          <a:stretch>
            <a:fillRect/>
          </a:stretch>
        </p:blipFill>
        <p:spPr>
          <a:xfrm>
            <a:off x="1012371" y="4327990"/>
            <a:ext cx="4228141" cy="213971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33DD189-3EC9-EDA4-C562-F8FD43D59F73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24907" t="-768" r="-6" b="25805"/>
          <a:stretch>
            <a:fillRect/>
          </a:stretch>
        </p:blipFill>
        <p:spPr>
          <a:xfrm>
            <a:off x="6019423" y="1581055"/>
            <a:ext cx="4595229" cy="27469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EB19AB65-CF0F-859F-A605-7CF71DFF6196}"/>
                  </a:ext>
                </a:extLst>
              </p14:cNvPr>
              <p14:cNvContentPartPr/>
              <p14:nvPr/>
            </p14:nvContentPartPr>
            <p14:xfrm rot="180600">
              <a:off x="7334552" y="2552711"/>
              <a:ext cx="1370782" cy="1328618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EB19AB65-CF0F-859F-A605-7CF71DFF619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 rot="180600">
                <a:off x="7328432" y="2546592"/>
                <a:ext cx="1383021" cy="1340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DBC95F9B-38E2-9AB2-CC03-540EF9C2EDEB}"/>
                  </a:ext>
                </a:extLst>
              </p14:cNvPr>
              <p14:cNvContentPartPr/>
              <p14:nvPr/>
            </p14:nvContentPartPr>
            <p14:xfrm>
              <a:off x="2049380" y="4714117"/>
              <a:ext cx="1223206" cy="1223206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DBC95F9B-38E2-9AB2-CC03-540EF9C2EDE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43260" y="4707997"/>
                <a:ext cx="1235445" cy="12354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565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687CD-D6DF-10EC-D585-B68C8F4C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4506858" cy="1356360"/>
          </a:xfrm>
        </p:spPr>
        <p:txBody>
          <a:bodyPr>
            <a:normAutofit/>
          </a:bodyPr>
          <a:lstStyle/>
          <a:p>
            <a:r>
              <a:rPr lang="es-ES" sz="3200" dirty="0"/>
              <a:t>Problema mala calidad sellos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F1F02DB-FDF3-98FB-D45F-CEB93C183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4436" r="7458"/>
          <a:stretch>
            <a:fillRect/>
          </a:stretch>
        </p:blipFill>
        <p:spPr>
          <a:xfrm>
            <a:off x="272143" y="1965960"/>
            <a:ext cx="3799114" cy="33082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9888381-C124-8F9F-74CF-8B1EBDC9C9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199" r="9246"/>
          <a:stretch>
            <a:fillRect/>
          </a:stretch>
        </p:blipFill>
        <p:spPr>
          <a:xfrm>
            <a:off x="4071257" y="3019810"/>
            <a:ext cx="3526971" cy="304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5AAA284-FB86-64EC-99A4-368081CC71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196" t="7425" r="15782"/>
          <a:stretch>
            <a:fillRect/>
          </a:stretch>
        </p:blipFill>
        <p:spPr>
          <a:xfrm>
            <a:off x="8066023" y="2682533"/>
            <a:ext cx="3799114" cy="37225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C87E92BE-2B10-B425-25CB-88D4B4416C5B}"/>
                  </a:ext>
                </a:extLst>
              </p14:cNvPr>
              <p14:cNvContentPartPr/>
              <p14:nvPr/>
            </p14:nvContentPartPr>
            <p14:xfrm>
              <a:off x="5834383" y="2634446"/>
              <a:ext cx="36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C87E92BE-2B10-B425-25CB-88D4B4416C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16743" y="261680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C150892B-43AE-3520-7997-8EF70A6AA66C}"/>
                  </a:ext>
                </a:extLst>
              </p14:cNvPr>
              <p14:cNvContentPartPr/>
              <p14:nvPr/>
            </p14:nvContentPartPr>
            <p14:xfrm>
              <a:off x="7805023" y="3113246"/>
              <a:ext cx="360" cy="3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C150892B-43AE-3520-7997-8EF70A6AA6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87023" y="309560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D04E1D13-FD41-8A19-CE7A-4B9265A8A47B}"/>
                  </a:ext>
                </a:extLst>
              </p14:cNvPr>
              <p14:cNvContentPartPr/>
              <p14:nvPr/>
            </p14:nvContentPartPr>
            <p14:xfrm>
              <a:off x="7554463" y="1774046"/>
              <a:ext cx="360" cy="3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D04E1D13-FD41-8A19-CE7A-4B9265A8A4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36463" y="175640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3410D064-9E8E-5BEC-E482-B31A19E8245F}"/>
                  </a:ext>
                </a:extLst>
              </p14:cNvPr>
              <p14:cNvContentPartPr/>
              <p14:nvPr/>
            </p14:nvContentPartPr>
            <p14:xfrm>
              <a:off x="8066023" y="1316846"/>
              <a:ext cx="360" cy="3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3410D064-9E8E-5BEC-E482-B31A19E824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48383" y="129920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EBFC02A6-F387-3A16-E2A1-B629D30B5EF5}"/>
                  </a:ext>
                </a:extLst>
              </p14:cNvPr>
              <p14:cNvContentPartPr/>
              <p14:nvPr/>
            </p14:nvContentPartPr>
            <p14:xfrm>
              <a:off x="6542143" y="1175366"/>
              <a:ext cx="360" cy="36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EBFC02A6-F387-3A16-E2A1-B629D30B5EF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24503" y="115772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6D70910E-5265-CE4B-44EB-7C1AA8B6B85E}"/>
                  </a:ext>
                </a:extLst>
              </p14:cNvPr>
              <p14:cNvContentPartPr/>
              <p14:nvPr/>
            </p14:nvContentPartPr>
            <p14:xfrm>
              <a:off x="6204823" y="1196966"/>
              <a:ext cx="360" cy="36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6D70910E-5265-CE4B-44EB-7C1AA8B6B8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86823" y="117932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4A69FEA5-93B6-3307-5300-335CF7C4AB75}"/>
                  </a:ext>
                </a:extLst>
              </p14:cNvPr>
              <p14:cNvContentPartPr/>
              <p14:nvPr/>
            </p14:nvContentPartPr>
            <p14:xfrm>
              <a:off x="6204823" y="1196966"/>
              <a:ext cx="360" cy="36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4A69FEA5-93B6-3307-5300-335CF7C4AB7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86823" y="117932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DC4DCFD9-14D0-862C-4E92-CD1019317EBB}"/>
                  </a:ext>
                </a:extLst>
              </p14:cNvPr>
              <p14:cNvContentPartPr/>
              <p14:nvPr/>
            </p14:nvContentPartPr>
            <p14:xfrm>
              <a:off x="5965423" y="3015240"/>
              <a:ext cx="360" cy="36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DC4DCFD9-14D0-862C-4E92-CD1019317E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7423" y="2997600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Imagen 24">
            <a:extLst>
              <a:ext uri="{FF2B5EF4-FFF2-40B4-BE49-F238E27FC236}">
                <a16:creationId xmlns:a16="http://schemas.microsoft.com/office/drawing/2014/main" id="{5F4CC53F-27B4-1BD1-EDD0-786F66F7F9A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2896" r="16859"/>
          <a:stretch>
            <a:fillRect/>
          </a:stretch>
        </p:blipFill>
        <p:spPr>
          <a:xfrm>
            <a:off x="5456148" y="330124"/>
            <a:ext cx="3091354" cy="23432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23767AAB-15D3-DFE9-1753-52C9E35C1070}"/>
                  </a:ext>
                </a:extLst>
              </p14:cNvPr>
              <p14:cNvContentPartPr/>
              <p14:nvPr/>
            </p14:nvContentPartPr>
            <p14:xfrm>
              <a:off x="6493183" y="402000"/>
              <a:ext cx="1512000" cy="151164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23767AAB-15D3-DFE9-1753-52C9E35C107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7063" y="395880"/>
                <a:ext cx="1524240" cy="15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3D19BE08-B799-2A0A-826F-075DBF9ECB1C}"/>
                  </a:ext>
                </a:extLst>
              </p14:cNvPr>
              <p14:cNvContentPartPr/>
              <p14:nvPr/>
            </p14:nvContentPartPr>
            <p14:xfrm>
              <a:off x="9146383" y="2767200"/>
              <a:ext cx="1742040" cy="1288080"/>
            </p14:xfrm>
          </p:contentPart>
        </mc:Choice>
        <mc:Fallback xmlns=""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3D19BE08-B799-2A0A-826F-075DBF9ECB1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40263" y="2761080"/>
                <a:ext cx="1754280" cy="13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D7190FC9-37FA-4FA7-702B-8A07AAA59AEA}"/>
                  </a:ext>
                </a:extLst>
              </p14:cNvPr>
              <p14:cNvContentPartPr/>
              <p14:nvPr/>
            </p14:nvContentPartPr>
            <p14:xfrm rot="757868">
              <a:off x="4601372" y="3476460"/>
              <a:ext cx="2583382" cy="263472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D7190FC9-37FA-4FA7-702B-8A07AAA59AE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 rot="757868">
                <a:off x="4595252" y="3470340"/>
                <a:ext cx="2595622" cy="2646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73066605-D8F8-B4BF-AD91-3D6238D2AA02}"/>
                  </a:ext>
                </a:extLst>
              </p14:cNvPr>
              <p14:cNvContentPartPr/>
              <p14:nvPr/>
            </p14:nvContentPartPr>
            <p14:xfrm>
              <a:off x="7728343" y="5148600"/>
              <a:ext cx="4680" cy="36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73066605-D8F8-B4BF-AD91-3D6238D2AA0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22223" y="5142480"/>
                <a:ext cx="1692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ADD0B0A6-51BE-0E2C-84FF-D12D5DBEF9B5}"/>
                  </a:ext>
                </a:extLst>
              </p14:cNvPr>
              <p14:cNvContentPartPr/>
              <p14:nvPr/>
            </p14:nvContentPartPr>
            <p14:xfrm>
              <a:off x="1211623" y="2421600"/>
              <a:ext cx="1536480" cy="1536480"/>
            </p14:xfrm>
          </p:contentPart>
        </mc:Choice>
        <mc:Fallback xmlns=""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ADD0B0A6-51BE-0E2C-84FF-D12D5DBEF9B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05503" y="2415480"/>
                <a:ext cx="1548720" cy="15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84636C26-7383-22B3-31B2-C5BFD62D8991}"/>
                  </a:ext>
                </a:extLst>
              </p14:cNvPr>
              <p14:cNvContentPartPr/>
              <p14:nvPr/>
            </p14:nvContentPartPr>
            <p14:xfrm>
              <a:off x="-1731377" y="4833240"/>
              <a:ext cx="360" cy="360"/>
            </p14:xfrm>
          </p:contentPart>
        </mc:Choice>
        <mc:Fallback xmlns=""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84636C26-7383-22B3-31B2-C5BFD62D899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1737497" y="48271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079C69FC-9B3F-9692-B62D-FF6163677FA7}"/>
                  </a:ext>
                </a:extLst>
              </p14:cNvPr>
              <p14:cNvContentPartPr/>
              <p14:nvPr/>
            </p14:nvContentPartPr>
            <p14:xfrm>
              <a:off x="-1741817" y="2382720"/>
              <a:ext cx="30600" cy="23040"/>
            </p14:xfrm>
          </p:contentPart>
        </mc:Choice>
        <mc:Fallback xmlns=""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079C69FC-9B3F-9692-B62D-FF6163677FA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-1747937" y="2376600"/>
                <a:ext cx="42840" cy="3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0051554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211</TotalTime>
  <Words>501</Words>
  <Application>Microsoft Office PowerPoint</Application>
  <PresentationFormat>Panorámica</PresentationFormat>
  <Paragraphs>184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Aptos</vt:lpstr>
      <vt:lpstr>Corbel</vt:lpstr>
      <vt:lpstr>Base</vt:lpstr>
      <vt:lpstr>REQUISITOS DE EXTRACCION Y TRANSPORTE DE DONACIONES Y MUESTRAS  CSC  </vt:lpstr>
      <vt:lpstr>    REQUISITOS EN PROCESO RECEPCION : </vt:lpstr>
      <vt:lpstr>REQUISITOS PROCESO ENTREVISTA</vt:lpstr>
      <vt:lpstr>REQUISITOS PROCESO EXTRACCION</vt:lpstr>
      <vt:lpstr>REQUISITOS PROCESO EXTRACCION </vt:lpstr>
      <vt:lpstr>REQUISITOS PROCESO EXTRACCION </vt:lpstr>
      <vt:lpstr>Problemas coágulos </vt:lpstr>
      <vt:lpstr>Problemas mala calidad sellos :</vt:lpstr>
      <vt:lpstr>Problema mala calidad sellos </vt:lpstr>
      <vt:lpstr>REQUISITOS PROCESO TRANSPORTE</vt:lpstr>
      <vt:lpstr>              Muchas gracias por su atención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NataliaMonje</dc:creator>
  <cp:lastModifiedBy>NataliaMonje</cp:lastModifiedBy>
  <cp:revision>5</cp:revision>
  <dcterms:created xsi:type="dcterms:W3CDTF">2026-06-18T02:33:35Z</dcterms:created>
  <dcterms:modified xsi:type="dcterms:W3CDTF">2026-06-19T14:00:43Z</dcterms:modified>
</cp:coreProperties>
</file>